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9" r:id="rId29"/>
    <p:sldId id="285" r:id="rId30"/>
    <p:sldId id="286" r:id="rId31"/>
    <p:sldId id="290" r:id="rId32"/>
    <p:sldId id="291" r:id="rId33"/>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2" d="100"/>
          <a:sy n="62" d="100"/>
        </p:scale>
        <p:origin x="1400" y="4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927100"/>
            <a:ext cx="8991600" cy="4495800"/>
            <a:chOff x="0" y="584"/>
            <a:chExt cx="5664" cy="2832"/>
          </a:xfrm>
        </p:grpSpPr>
        <p:sp>
          <p:nvSpPr>
            <p:cNvPr id="3" name="AutoShape 3"/>
            <p:cNvSpPr>
              <a:spLocks noChangeArrowheads="1"/>
            </p:cNvSpPr>
            <p:nvPr/>
          </p:nvSpPr>
          <p:spPr bwMode="auto">
            <a:xfrm>
              <a:off x="432" y="1304"/>
              <a:ext cx="4656" cy="2112"/>
            </a:xfrm>
            <a:prstGeom prst="roundRect">
              <a:avLst>
                <a:gd name="adj" fmla="val 16667"/>
              </a:avLst>
            </a:prstGeom>
            <a:noFill/>
            <a:ln w="50800">
              <a:solidFill>
                <a:schemeClr val="bg2"/>
              </a:solidFill>
              <a:rou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Rectangle 4"/>
            <p:cNvSpPr>
              <a:spLocks noChangeArrowheads="1"/>
            </p:cNvSpPr>
            <p:nvPr/>
          </p:nvSpPr>
          <p:spPr bwMode="blackWhite">
            <a:xfrm>
              <a:off x="144" y="584"/>
              <a:ext cx="4512" cy="624"/>
            </a:xfrm>
            <a:prstGeom prst="rect">
              <a:avLst/>
            </a:prstGeom>
            <a:solidFill>
              <a:schemeClr val="bg1"/>
            </a:solid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8" name="AutoShape 5"/>
            <p:cNvSpPr/>
            <p:nvPr userDrawn="1"/>
          </p:nvSpPr>
          <p:spPr>
            <a:xfrm>
              <a:off x="0" y="872"/>
              <a:ext cx="5664" cy="1152"/>
            </a:xfrm>
            <a:custGeom>
              <a:avLst/>
              <a:gdLst>
                <a:gd name="txL" fmla="*/ 0 w 4917"/>
                <a:gd name="txT" fmla="*/ 0 h 1000"/>
                <a:gd name="txR" fmla="*/ 2459 w 4917"/>
                <a:gd name="txB" fmla="*/ 1000 h 1000"/>
              </a:gdLst>
              <a:ahLst/>
              <a:cxnLst>
                <a:cxn ang="0">
                  <a:pos x="0" y="0"/>
                </a:cxn>
                <a:cxn ang="0">
                  <a:pos x="58436" y="0"/>
                </a:cxn>
                <a:cxn ang="0">
                  <a:pos x="65067" y="1347"/>
                </a:cxn>
                <a:cxn ang="0">
                  <a:pos x="58450" y="2692"/>
                </a:cxn>
                <a:cxn ang="0">
                  <a:pos x="0" y="2692"/>
                </a:cxn>
              </a:cxnLst>
              <a:rect l="txL" t="txT" r="txR" b="txB"/>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2059" name="Line 6"/>
            <p:cNvSpPr/>
            <p:nvPr userDrawn="1"/>
          </p:nvSpPr>
          <p:spPr>
            <a:xfrm>
              <a:off x="0" y="1928"/>
              <a:ext cx="5232" cy="0"/>
            </a:xfrm>
            <a:prstGeom prst="line">
              <a:avLst/>
            </a:prstGeom>
            <a:ln w="50800" cap="flat" cmpd="sng">
              <a:solidFill>
                <a:schemeClr val="bg1"/>
              </a:solidFill>
              <a:prstDash val="solid"/>
              <a:headEnd type="none" w="med" len="med"/>
              <a:tailEnd type="none" w="med" len="med"/>
            </a:ln>
          </p:spPr>
        </p:sp>
      </p:grpSp>
      <p:sp>
        <p:nvSpPr>
          <p:cNvPr id="8199" name="Rectangle 7"/>
          <p:cNvSpPr>
            <a:spLocks noGrp="1" noChangeArrowheads="1"/>
          </p:cNvSpPr>
          <p:nvPr>
            <p:ph type="ctrTitle"/>
          </p:nvPr>
        </p:nvSpPr>
        <p:spPr>
          <a:xfrm>
            <a:off x="228600" y="1427163"/>
            <a:ext cx="8077200" cy="1609725"/>
          </a:xfrm>
        </p:spPr>
        <p:txBody>
          <a:bodyPr/>
          <a:lstStyle>
            <a:lvl1pPr>
              <a:defRPr sz="4600"/>
            </a:lvl1pPr>
          </a:lstStyle>
          <a:p>
            <a:pPr lvl="0"/>
            <a:r>
              <a:rPr lang="zh-CN" altLang="en-US" noProof="0"/>
              <a:t>单击此处编辑母版标题样式</a:t>
            </a:r>
            <a:endParaRPr lang="zh-CN" altLang="en-US" noProof="0"/>
          </a:p>
        </p:txBody>
      </p:sp>
      <p:sp>
        <p:nvSpPr>
          <p:cNvPr id="8200" name="Rectangle 8"/>
          <p:cNvSpPr>
            <a:spLocks noGrp="1" noChangeArrowheads="1"/>
          </p:cNvSpPr>
          <p:nvPr>
            <p:ph type="subTitle" idx="1"/>
          </p:nvPr>
        </p:nvSpPr>
        <p:spPr>
          <a:xfrm>
            <a:off x="1066800" y="3441700"/>
            <a:ext cx="6629400" cy="1676400"/>
          </a:xfrm>
        </p:spPr>
        <p:txBody>
          <a:bodyPr/>
          <a:lstStyle>
            <a:lvl1pPr marL="0" indent="0">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7" name="Rectangle 9"/>
          <p:cNvSpPr>
            <a:spLocks noGrp="1" noChangeArrowheads="1"/>
          </p:cNvSpPr>
          <p:nvPr>
            <p:ph type="dt" sz="half" idx="2"/>
          </p:nvPr>
        </p:nvSpPr>
        <p:spPr bwMode="auto">
          <a:xfrm>
            <a:off x="457200" y="6248400"/>
            <a:ext cx="2133600" cy="471488"/>
          </a:xfrm>
          <a:prstGeom prst="rect">
            <a:avLst/>
          </a:prstGeom>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10"/>
          <p:cNvSpPr>
            <a:spLocks noGrp="1" noChangeArrowheads="1"/>
          </p:cNvSpPr>
          <p:nvPr>
            <p:ph type="ftr" sz="quarter" idx="3"/>
          </p:nvPr>
        </p:nvSpPr>
        <p:spPr bwMode="auto">
          <a:xfrm>
            <a:off x="3124200" y="6253163"/>
            <a:ext cx="2895600" cy="457200"/>
          </a:xfrm>
          <a:prstGeom prst="rect">
            <a:avLst/>
          </a:prstGeom>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11"/>
          <p:cNvSpPr>
            <a:spLocks noGrp="1" noChangeArrowheads="1"/>
          </p:cNvSpPr>
          <p:nvPr>
            <p:ph type="sldNum" sz="quarter" idx="4"/>
          </p:nvPr>
        </p:nvSpPr>
        <p:spPr bwMode="auto">
          <a:xfrm>
            <a:off x="6553200" y="6248400"/>
            <a:ext cx="2133600" cy="471488"/>
          </a:xfrm>
          <a:prstGeom prst="rect">
            <a:avLst/>
          </a:prstGeom>
        </p:spPr>
        <p:txBody>
          <a:bodyPr vert="horz" wrap="square" lIns="91440" tIns="45720" rIns="91440" bIns="45720" numCol="1" anchor="b" anchorCtr="0" compatLnSpc="1"/>
          <a:p>
            <a:pPr algn="r" eaLnBrk="1" hangingPunct="1">
              <a:buNone/>
            </a:pPr>
            <a:fld id="{9A0DB2DC-4C9A-4742-B13C-FB6460FD3503}" type="slidenum">
              <a:rPr lang="en-US" altLang="zh-CN" dirty="0">
                <a:latin typeface="Arial Black" panose="020B0A04020102020204" pitchFamily="34" charset="0"/>
              </a:rPr>
            </a:fld>
            <a:endParaRPr lang="en-US" altLang="zh-CN" dirty="0">
              <a:latin typeface="Arial Black" panose="020B0A04020102020204"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0013" y="228600"/>
            <a:ext cx="2084387" cy="5791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95263" y="228600"/>
            <a:ext cx="6102350" cy="5791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Group 2"/>
          <p:cNvGrpSpPr/>
          <p:nvPr/>
        </p:nvGrpSpPr>
        <p:grpSpPr>
          <a:xfrm>
            <a:off x="0" y="152400"/>
            <a:ext cx="8686800" cy="6096000"/>
            <a:chOff x="0" y="96"/>
            <a:chExt cx="5472" cy="3840"/>
          </a:xfrm>
        </p:grpSpPr>
        <p:sp>
          <p:nvSpPr>
            <p:cNvPr id="1032"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3" name="AutoShape 4"/>
            <p:cNvSpPr/>
            <p:nvPr/>
          </p:nvSpPr>
          <p:spPr>
            <a:xfrm>
              <a:off x="0" y="96"/>
              <a:ext cx="5376" cy="768"/>
            </a:xfrm>
            <a:custGeom>
              <a:avLst/>
              <a:gdLst>
                <a:gd name="txL" fmla="*/ 0 w 7000"/>
                <a:gd name="txT" fmla="*/ 0 h 1000"/>
                <a:gd name="txR" fmla="*/ 3500 w 7000"/>
                <a:gd name="txB" fmla="*/ 1000 h 1000"/>
              </a:gdLst>
              <a:ahLst/>
              <a:cxnLst>
                <a:cxn ang="0">
                  <a:pos x="0" y="0"/>
                </a:cxn>
                <a:cxn ang="0">
                  <a:pos x="7169" y="0"/>
                </a:cxn>
                <a:cxn ang="0">
                  <a:pos x="7722" y="79"/>
                </a:cxn>
                <a:cxn ang="0">
                  <a:pos x="7171" y="157"/>
                </a:cxn>
                <a:cxn ang="0">
                  <a:pos x="0" y="157"/>
                </a:cxn>
              </a:cxnLst>
              <a:rect l="txL" t="txT" r="txR" b="txB"/>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1034" name="Line 5"/>
            <p:cNvSpPr/>
            <p:nvPr/>
          </p:nvSpPr>
          <p:spPr>
            <a:xfrm>
              <a:off x="0" y="768"/>
              <a:ext cx="5088" cy="0"/>
            </a:xfrm>
            <a:prstGeom prst="line">
              <a:avLst/>
            </a:prstGeom>
            <a:ln w="38100" cap="flat" cmpd="sng">
              <a:solidFill>
                <a:schemeClr val="bg1"/>
              </a:solidFill>
              <a:prstDash val="solid"/>
              <a:headEnd type="none" w="med" len="med"/>
              <a:tailEnd type="none" w="med" len="med"/>
            </a:ln>
          </p:spPr>
        </p:sp>
      </p:grpSp>
      <p:sp>
        <p:nvSpPr>
          <p:cNvPr id="1027" name="Rectangle 6"/>
          <p:cNvSpPr>
            <a:spLocks noGrp="1"/>
          </p:cNvSpPr>
          <p:nvPr>
            <p:ph type="title"/>
          </p:nvPr>
        </p:nvSpPr>
        <p:spPr>
          <a:xfrm>
            <a:off x="195263" y="228600"/>
            <a:ext cx="8015287" cy="9144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8" name="Rectangle 7"/>
          <p:cNvSpPr>
            <a:spLocks noGrp="1"/>
          </p:cNvSpPr>
          <p:nvPr>
            <p:ph type="body" idx="1"/>
          </p:nvPr>
        </p:nvSpPr>
        <p:spPr>
          <a:xfrm>
            <a:off x="609600" y="1600200"/>
            <a:ext cx="7924800" cy="44196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176" name="Rectangle 8"/>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lstStyle>
            <a:lvl1pPr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7" name="Rectangle 9"/>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lstStyle>
            <a:lvl1pPr algn="ctr" eaLnBrk="1" hangingPunct="1">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8" name="Rectangle 10"/>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lstStyle>
            <a:lvl1pPr algn="r">
              <a:defRPr sz="1200">
                <a:latin typeface="Arial Black" panose="020B0A0402010202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vl6pPr marL="25146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6pPr>
      <a:lvl7pPr marL="29718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7pPr>
      <a:lvl8pPr marL="34290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8pPr>
      <a:lvl9pPr marL="38862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2"/>
          <p:cNvSpPr>
            <a:spLocks noGrp="1"/>
          </p:cNvSpPr>
          <p:nvPr>
            <p:ph type="ctrTitle"/>
          </p:nvPr>
        </p:nvSpPr>
        <p:spPr>
          <a:ln/>
        </p:spPr>
        <p:txBody>
          <a:bodyPr vert="horz" wrap="square" lIns="91440" tIns="45720" rIns="91440" bIns="45720" anchor="ctr" anchorCtr="0"/>
          <a:p>
            <a:pPr eaLnBrk="1" hangingPunct="1">
              <a:buClrTx/>
              <a:buSzTx/>
              <a:buFontTx/>
            </a:pPr>
            <a:r>
              <a:rPr lang="en-US" altLang="zh-CN" sz="4000" dirty="0">
                <a:latin typeface="+mj-lt"/>
                <a:ea typeface="+mj-ea"/>
                <a:cs typeface="+mj-cs"/>
              </a:rPr>
              <a:t>Chapter </a:t>
            </a:r>
            <a:r>
              <a:rPr lang="en-US" altLang="zh-CN" sz="4000" dirty="0">
                <a:solidFill>
                  <a:srgbClr val="FF0000"/>
                </a:solidFill>
                <a:latin typeface="+mj-lt"/>
                <a:ea typeface="+mj-ea"/>
                <a:cs typeface="+mj-cs"/>
              </a:rPr>
              <a:t>9 </a:t>
            </a:r>
            <a:br>
              <a:rPr lang="en-US" altLang="zh-CN" sz="4000" dirty="0">
                <a:latin typeface="+mj-lt"/>
                <a:ea typeface="+mj-ea"/>
                <a:cs typeface="+mj-cs"/>
              </a:rPr>
            </a:br>
            <a:r>
              <a:rPr lang="en-US" altLang="zh-CN" sz="4000" dirty="0">
                <a:latin typeface="+mj-lt"/>
                <a:ea typeface="+mj-ea"/>
                <a:cs typeface="+mj-cs"/>
              </a:rPr>
              <a:t>      The Marketing Mix and   </a:t>
            </a:r>
            <a:br>
              <a:rPr lang="en-US" altLang="zh-CN" sz="4000" dirty="0">
                <a:latin typeface="+mj-lt"/>
                <a:ea typeface="+mj-ea"/>
                <a:cs typeface="+mj-cs"/>
              </a:rPr>
            </a:br>
            <a:r>
              <a:rPr lang="en-US" altLang="zh-CN" sz="4000" dirty="0">
                <a:latin typeface="+mj-lt"/>
                <a:ea typeface="+mj-ea"/>
                <a:cs typeface="+mj-cs"/>
              </a:rPr>
              <a:t>           Product Promotion</a:t>
            </a:r>
            <a:endParaRPr lang="en-US" altLang="zh-CN" sz="4000" dirty="0">
              <a:latin typeface="+mj-lt"/>
              <a:ea typeface="+mj-ea"/>
              <a:cs typeface="+mj-cs"/>
            </a:endParaRPr>
          </a:p>
        </p:txBody>
      </p:sp>
      <p:sp>
        <p:nvSpPr>
          <p:cNvPr id="3075" name="Rectangle 3"/>
          <p:cNvSpPr>
            <a:spLocks noGrp="1"/>
          </p:cNvSpPr>
          <p:nvPr>
            <p:ph type="subTitle" idx="1"/>
          </p:nvPr>
        </p:nvSpPr>
        <p:spPr>
          <a:ln/>
        </p:spPr>
        <p:txBody>
          <a:bodyPr vert="horz" wrap="square" lIns="91440" tIns="45720" rIns="91440" bIns="45720" anchor="t" anchorCtr="0"/>
          <a:p>
            <a:pPr algn="ctr" eaLnBrk="1" hangingPunct="1">
              <a:buSzPct val="80000"/>
            </a:pPr>
            <a:r>
              <a:rPr lang="zh-CN" altLang="en-US" sz="4000" dirty="0">
                <a:latin typeface="+mn-lt"/>
                <a:ea typeface="+mn-ea"/>
                <a:cs typeface="+mn-cs"/>
              </a:rPr>
              <a:t>营销组合与产品促销</a:t>
            </a:r>
            <a:endParaRPr lang="zh-CN" altLang="en-US" sz="40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2291" name="Rectangle 3"/>
          <p:cNvSpPr>
            <a:spLocks noGrp="1"/>
          </p:cNvSpPr>
          <p:nvPr>
            <p:ph idx="1"/>
          </p:nvPr>
        </p:nvSpPr>
        <p:spPr>
          <a:ln/>
        </p:spPr>
        <p:txBody>
          <a:bodyPr vert="horz" wrap="square" lIns="91440" tIns="45720" rIns="91440" bIns="45720" anchor="t" anchorCtr="0"/>
          <a:p>
            <a:pPr eaLnBrk="1" hangingPunct="1">
              <a:lnSpc>
                <a:spcPct val="90000"/>
              </a:lnSpc>
              <a:buNone/>
            </a:pPr>
            <a:r>
              <a:rPr lang="en-US" altLang="zh-CN" sz="2400" dirty="0"/>
              <a:t>1) </a:t>
            </a:r>
            <a:r>
              <a:rPr lang="zh-CN" altLang="en-US" sz="2400" dirty="0"/>
              <a:t>本句是一个主从复合句，主句的主谓结构是</a:t>
            </a:r>
            <a:r>
              <a:rPr lang="en-US" altLang="zh-CN" sz="2400" dirty="0"/>
              <a:t>firms will evaluate, their own costs, current pricing laws, what the competition is doing and the types of discounts and terms of sales that are customary in the industry </a:t>
            </a:r>
            <a:r>
              <a:rPr lang="zh-CN" altLang="en-US" sz="2400" dirty="0"/>
              <a:t>是并列的几个宾语，其中</a:t>
            </a:r>
            <a:r>
              <a:rPr lang="en-US" altLang="zh-CN" sz="2400" dirty="0"/>
              <a:t>what </a:t>
            </a:r>
            <a:r>
              <a:rPr lang="zh-CN" altLang="en-US" sz="2400" dirty="0"/>
              <a:t>引导的是宾语从句。</a:t>
            </a:r>
            <a:endParaRPr lang="zh-CN" altLang="en-US" sz="2400" dirty="0"/>
          </a:p>
          <a:p>
            <a:pPr eaLnBrk="1" hangingPunct="1">
              <a:lnSpc>
                <a:spcPct val="90000"/>
              </a:lnSpc>
              <a:buNone/>
            </a:pPr>
            <a:r>
              <a:rPr lang="en-US" altLang="zh-CN" sz="2400" dirty="0"/>
              <a:t>2) that</a:t>
            </a:r>
            <a:r>
              <a:rPr lang="zh-CN" altLang="en-US" sz="2400" dirty="0"/>
              <a:t>引导的从句是宾语从句</a:t>
            </a:r>
            <a:endParaRPr lang="zh-CN" altLang="en-US" sz="2400" dirty="0"/>
          </a:p>
          <a:p>
            <a:pPr eaLnBrk="1" hangingPunct="1">
              <a:lnSpc>
                <a:spcPct val="90000"/>
              </a:lnSpc>
              <a:buNone/>
            </a:pPr>
            <a:r>
              <a:rPr lang="en-US" altLang="zh-CN" sz="2400" dirty="0"/>
              <a:t>4. Business needs to have its goods available in the places consumers tend to frequent. </a:t>
            </a:r>
            <a:endParaRPr lang="en-US" altLang="zh-CN" sz="2400" dirty="0"/>
          </a:p>
          <a:p>
            <a:pPr eaLnBrk="1" hangingPunct="1">
              <a:lnSpc>
                <a:spcPct val="90000"/>
              </a:lnSpc>
              <a:buNone/>
            </a:pPr>
            <a:r>
              <a:rPr lang="en-US" altLang="zh-CN" sz="2400" dirty="0"/>
              <a:t>   </a:t>
            </a:r>
            <a:r>
              <a:rPr lang="zh-CN" altLang="en-US" sz="2400" dirty="0"/>
              <a:t>企业要在消费者往往常去的地方供应它的商品。</a:t>
            </a:r>
            <a:endParaRPr lang="zh-CN" altLang="en-US" sz="2400" dirty="0"/>
          </a:p>
          <a:p>
            <a:pPr eaLnBrk="1" hangingPunct="1">
              <a:lnSpc>
                <a:spcPct val="90000"/>
              </a:lnSpc>
              <a:buNone/>
            </a:pPr>
            <a:r>
              <a:rPr lang="zh-CN" altLang="en-US" sz="2800" dirty="0"/>
              <a:t> </a:t>
            </a:r>
            <a:r>
              <a:rPr lang="en-US" altLang="zh-CN" sz="2400" dirty="0"/>
              <a:t>1) to have </a:t>
            </a:r>
            <a:r>
              <a:rPr lang="zh-CN" altLang="en-US" sz="2400" dirty="0"/>
              <a:t>在此为使役动词，意为“使它的商品可得到” </a:t>
            </a:r>
            <a:endParaRPr lang="zh-CN" alt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3315" name="Rectangle 3"/>
          <p:cNvSpPr>
            <a:spLocks noGrp="1"/>
          </p:cNvSpPr>
          <p:nvPr>
            <p:ph idx="1"/>
          </p:nvPr>
        </p:nvSpPr>
        <p:spPr>
          <a:ln/>
        </p:spPr>
        <p:txBody>
          <a:bodyPr vert="horz" wrap="square" lIns="91440" tIns="45720" rIns="91440" bIns="45720" anchor="t" anchorCtr="0"/>
          <a:p>
            <a:pPr eaLnBrk="1" hangingPunct="1">
              <a:lnSpc>
                <a:spcPct val="90000"/>
              </a:lnSpc>
              <a:buNone/>
            </a:pPr>
            <a:r>
              <a:rPr lang="en-US" altLang="zh-CN" sz="2400" dirty="0"/>
              <a:t>2) </a:t>
            </a:r>
            <a:r>
              <a:rPr lang="zh-CN" altLang="en-US" sz="2400" dirty="0"/>
              <a:t>省去关系</a:t>
            </a:r>
            <a:r>
              <a:rPr lang="en-US" altLang="zh-CN" sz="2400" dirty="0"/>
              <a:t>that(</a:t>
            </a:r>
            <a:r>
              <a:rPr lang="zh-CN" altLang="en-US" sz="2400" dirty="0"/>
              <a:t>作宾语</a:t>
            </a:r>
            <a:r>
              <a:rPr lang="en-US" altLang="zh-CN" sz="2400" dirty="0"/>
              <a:t>)</a:t>
            </a:r>
            <a:r>
              <a:rPr lang="zh-CN" altLang="en-US" sz="2400" dirty="0"/>
              <a:t>引导的从句</a:t>
            </a:r>
            <a:r>
              <a:rPr lang="en-US" altLang="zh-CN" sz="2400" dirty="0"/>
              <a:t>consumers tend to frequent </a:t>
            </a:r>
            <a:r>
              <a:rPr lang="zh-CN" altLang="en-US" sz="2400" dirty="0"/>
              <a:t>是定语从句修饰</a:t>
            </a:r>
            <a:r>
              <a:rPr lang="en-US" altLang="zh-CN" sz="2400" dirty="0"/>
              <a:t>places, to frequent </a:t>
            </a:r>
            <a:r>
              <a:rPr lang="zh-CN" altLang="en-US" sz="2400" dirty="0"/>
              <a:t>是不定式，意为“常去”、“经常光顾”。</a:t>
            </a:r>
            <a:endParaRPr lang="zh-CN" altLang="en-US" sz="2400" dirty="0"/>
          </a:p>
          <a:p>
            <a:pPr eaLnBrk="1" hangingPunct="1">
              <a:lnSpc>
                <a:spcPct val="90000"/>
              </a:lnSpc>
              <a:buNone/>
            </a:pPr>
            <a:r>
              <a:rPr lang="en-US" altLang="zh-CN" sz="2400" dirty="0"/>
              <a:t>3) </a:t>
            </a:r>
            <a:r>
              <a:rPr lang="zh-CN" altLang="en-US" sz="2400" dirty="0"/>
              <a:t>第二句中两个</a:t>
            </a:r>
            <a:r>
              <a:rPr lang="en-US" altLang="zh-CN" sz="2400" dirty="0"/>
              <a:t>where</a:t>
            </a:r>
            <a:r>
              <a:rPr lang="zh-CN" altLang="en-US" sz="2400" dirty="0"/>
              <a:t>引导的从句分别是介词</a:t>
            </a:r>
            <a:r>
              <a:rPr lang="en-US" altLang="zh-CN" sz="2400" dirty="0"/>
              <a:t>from </a:t>
            </a:r>
            <a:r>
              <a:rPr lang="zh-CN" altLang="en-US" sz="2400" dirty="0"/>
              <a:t>和</a:t>
            </a:r>
            <a:r>
              <a:rPr lang="en-US" altLang="zh-CN" sz="2400" dirty="0"/>
              <a:t>to </a:t>
            </a:r>
            <a:r>
              <a:rPr lang="zh-CN" altLang="en-US" sz="2400" dirty="0"/>
              <a:t>的宾语。</a:t>
            </a:r>
            <a:endParaRPr lang="zh-CN" altLang="en-US" sz="2400" dirty="0"/>
          </a:p>
          <a:p>
            <a:pPr eaLnBrk="1" hangingPunct="1">
              <a:lnSpc>
                <a:spcPct val="90000"/>
              </a:lnSpc>
              <a:buNone/>
            </a:pPr>
            <a:r>
              <a:rPr lang="en-US" altLang="zh-CN" sz="2400" dirty="0"/>
              <a:t>5. Common promotional techniques include advertising, packaging, branding, personal selling, sales manuals, enlisting of dealer cooperation in displaying goods at the point of purchase, and coupons and premiums. </a:t>
            </a:r>
            <a:endParaRPr lang="en-US" altLang="zh-CN" sz="2400" dirty="0"/>
          </a:p>
          <a:p>
            <a:pPr eaLnBrk="1" hangingPunct="1">
              <a:lnSpc>
                <a:spcPct val="90000"/>
              </a:lnSpc>
              <a:buNone/>
            </a:pPr>
            <a:r>
              <a:rPr lang="en-US" altLang="zh-CN" sz="2400" dirty="0"/>
              <a:t>    </a:t>
            </a:r>
            <a:r>
              <a:rPr lang="zh-CN" altLang="en-US" sz="2400" dirty="0"/>
              <a:t>通常的促销技巧包括广告，包装，品牌化，人员推销，销售手册，利用商人在购买地点陈列商品的合作以及购物礼卷和优惠。 </a:t>
            </a:r>
            <a:endParaRPr lang="zh-CN" alt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4339" name="Rectangle 3"/>
          <p:cNvSpPr>
            <a:spLocks noGrp="1"/>
          </p:cNvSpPr>
          <p:nvPr>
            <p:ph idx="1"/>
          </p:nvPr>
        </p:nvSpPr>
        <p:spPr>
          <a:ln/>
        </p:spPr>
        <p:txBody>
          <a:bodyPr vert="horz" wrap="square" lIns="91440" tIns="45720" rIns="91440" bIns="45720" anchor="t" anchorCtr="0"/>
          <a:p>
            <a:pPr marL="609600" indent="-609600" eaLnBrk="1" hangingPunct="1">
              <a:buNone/>
            </a:pPr>
            <a:r>
              <a:rPr lang="en-US" altLang="zh-CN" sz="2400" dirty="0"/>
              <a:t>1) </a:t>
            </a:r>
            <a:r>
              <a:rPr lang="zh-CN" altLang="en-US" sz="2400" dirty="0"/>
              <a:t>这是一个简单句，其主谓结构是，</a:t>
            </a:r>
            <a:r>
              <a:rPr lang="en-US" altLang="zh-CN" sz="2400" dirty="0"/>
              <a:t>common promotional techniques include…</a:t>
            </a:r>
            <a:r>
              <a:rPr lang="zh-CN" altLang="en-US" sz="2400" dirty="0"/>
              <a:t>（通常的促销技巧包括</a:t>
            </a:r>
            <a:r>
              <a:rPr lang="en-US" altLang="zh-CN" sz="2400" dirty="0"/>
              <a:t>……)</a:t>
            </a:r>
            <a:endParaRPr lang="en-US" altLang="zh-CN" sz="2400" dirty="0"/>
          </a:p>
          <a:p>
            <a:pPr marL="609600" indent="-609600" eaLnBrk="1" hangingPunct="1">
              <a:buNone/>
            </a:pPr>
            <a:r>
              <a:rPr lang="en-US" altLang="zh-CN" sz="2400" dirty="0"/>
              <a:t>2) </a:t>
            </a:r>
            <a:r>
              <a:rPr lang="zh-CN" altLang="en-US" sz="2400" dirty="0"/>
              <a:t>后跟的几个</a:t>
            </a:r>
            <a:r>
              <a:rPr lang="en-US" altLang="zh-CN" sz="2400" dirty="0"/>
              <a:t>advertising(</a:t>
            </a:r>
            <a:r>
              <a:rPr lang="zh-CN" altLang="en-US" sz="2400" dirty="0"/>
              <a:t>登广告</a:t>
            </a:r>
            <a:r>
              <a:rPr lang="en-US" altLang="zh-CN" sz="2400" dirty="0"/>
              <a:t>)</a:t>
            </a:r>
            <a:r>
              <a:rPr lang="zh-CN" altLang="en-US" sz="2400" dirty="0"/>
              <a:t>、</a:t>
            </a:r>
            <a:r>
              <a:rPr lang="en-US" altLang="zh-CN" sz="2400" dirty="0"/>
              <a:t>packing</a:t>
            </a:r>
            <a:r>
              <a:rPr lang="zh-CN" altLang="en-US" sz="2400" dirty="0"/>
              <a:t>（包装）、</a:t>
            </a:r>
            <a:endParaRPr lang="en-US" altLang="zh-CN" sz="2400" dirty="0"/>
          </a:p>
          <a:p>
            <a:pPr marL="609600" indent="-609600" eaLnBrk="1" hangingPunct="1">
              <a:buNone/>
            </a:pPr>
            <a:r>
              <a:rPr lang="en-US" altLang="zh-CN" sz="2400" dirty="0"/>
              <a:t>    branding </a:t>
            </a:r>
            <a:r>
              <a:rPr lang="zh-CN" altLang="en-US" sz="2400" dirty="0"/>
              <a:t>（品牌化）、</a:t>
            </a:r>
            <a:r>
              <a:rPr lang="en-US" altLang="zh-CN" sz="2400" dirty="0"/>
              <a:t>personal selling(</a:t>
            </a:r>
            <a:r>
              <a:rPr lang="zh-CN" altLang="en-US" sz="2400" dirty="0"/>
              <a:t>人员推销</a:t>
            </a:r>
            <a:r>
              <a:rPr lang="en-US" altLang="zh-CN" sz="2400" dirty="0"/>
              <a:t>)</a:t>
            </a:r>
            <a:r>
              <a:rPr lang="zh-CN" altLang="en-US" sz="2400" dirty="0"/>
              <a:t>、</a:t>
            </a:r>
            <a:endParaRPr lang="en-US" altLang="zh-CN" sz="2400" dirty="0"/>
          </a:p>
          <a:p>
            <a:pPr marL="609600" indent="-609600" eaLnBrk="1" hangingPunct="1">
              <a:buNone/>
            </a:pPr>
            <a:r>
              <a:rPr lang="en-US" altLang="zh-CN" sz="2400" dirty="0"/>
              <a:t>    sales manuals (</a:t>
            </a:r>
            <a:r>
              <a:rPr lang="zh-CN" altLang="en-US" sz="2400" dirty="0"/>
              <a:t>销售手册</a:t>
            </a:r>
            <a:r>
              <a:rPr lang="en-US" altLang="zh-CN" sz="2400" dirty="0"/>
              <a:t>)</a:t>
            </a:r>
            <a:r>
              <a:rPr lang="zh-CN" altLang="en-US" sz="2400" dirty="0"/>
              <a:t>、</a:t>
            </a:r>
            <a:r>
              <a:rPr lang="en-US" altLang="zh-CN" sz="2400" dirty="0"/>
              <a:t>enlisting of dealer of </a:t>
            </a:r>
            <a:endParaRPr lang="en-US" altLang="zh-CN" sz="2400" dirty="0"/>
          </a:p>
          <a:p>
            <a:pPr marL="609600" indent="-609600" eaLnBrk="1" hangingPunct="1">
              <a:buNone/>
            </a:pPr>
            <a:r>
              <a:rPr lang="en-US" altLang="zh-CN" sz="2400" dirty="0"/>
              <a:t>    cooperation in displaying goods at the point of </a:t>
            </a:r>
            <a:endParaRPr lang="en-US" altLang="zh-CN" sz="2400" dirty="0"/>
          </a:p>
          <a:p>
            <a:pPr marL="609600" indent="-609600" eaLnBrk="1" hangingPunct="1">
              <a:buNone/>
            </a:pPr>
            <a:r>
              <a:rPr lang="en-US" altLang="zh-CN" sz="2400" dirty="0"/>
              <a:t>    purchase(</a:t>
            </a:r>
            <a:r>
              <a:rPr lang="zh-CN" altLang="en-US" sz="2400" dirty="0"/>
              <a:t>利用商人在购买地点陈列商品的合作</a:t>
            </a:r>
            <a:r>
              <a:rPr lang="en-US" altLang="zh-CN" sz="2400" dirty="0"/>
              <a:t>) and </a:t>
            </a:r>
            <a:endParaRPr lang="en-US" altLang="zh-CN" sz="2400" dirty="0"/>
          </a:p>
          <a:p>
            <a:pPr marL="609600" indent="-609600" eaLnBrk="1" hangingPunct="1">
              <a:buNone/>
            </a:pPr>
            <a:r>
              <a:rPr lang="en-US" altLang="zh-CN" sz="2400" dirty="0"/>
              <a:t>    coupon and premiums(</a:t>
            </a:r>
            <a:r>
              <a:rPr lang="zh-CN" altLang="en-US" sz="2400" dirty="0"/>
              <a:t>以及购物礼卷和优惠</a:t>
            </a:r>
            <a:r>
              <a:rPr lang="en-US" altLang="zh-CN" sz="2400" dirty="0"/>
              <a:t>)</a:t>
            </a:r>
            <a:r>
              <a:rPr lang="zh-CN" altLang="en-US" sz="2400" dirty="0"/>
              <a:t>都是谓语</a:t>
            </a:r>
            <a:endParaRPr lang="en-US" altLang="zh-CN" sz="2400" dirty="0"/>
          </a:p>
          <a:p>
            <a:pPr marL="609600" indent="-609600" eaLnBrk="1" hangingPunct="1">
              <a:buNone/>
            </a:pPr>
            <a:r>
              <a:rPr lang="en-US" altLang="zh-CN" sz="2400" dirty="0"/>
              <a:t>    </a:t>
            </a:r>
            <a:r>
              <a:rPr lang="zh-CN" altLang="en-US" sz="2400" dirty="0"/>
              <a:t>动词</a:t>
            </a:r>
            <a:r>
              <a:rPr lang="en-US" altLang="zh-CN" sz="2400" dirty="0"/>
              <a:t>include</a:t>
            </a:r>
            <a:r>
              <a:rPr lang="zh-CN" altLang="en-US" sz="2400" dirty="0"/>
              <a:t>的宾语。</a:t>
            </a:r>
            <a:endParaRPr lang="zh-CN"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5363" name="Rectangle 3"/>
          <p:cNvSpPr>
            <a:spLocks noGrp="1"/>
          </p:cNvSpPr>
          <p:nvPr>
            <p:ph idx="1"/>
          </p:nvPr>
        </p:nvSpPr>
        <p:spPr>
          <a:ln/>
        </p:spPr>
        <p:txBody>
          <a:bodyPr vert="horz" wrap="square" lIns="91440" tIns="45720" rIns="91440" bIns="45720" anchor="t" anchorCtr="0"/>
          <a:p>
            <a:pPr eaLnBrk="1" hangingPunct="1">
              <a:buNone/>
            </a:pPr>
            <a:r>
              <a:rPr lang="en-US" altLang="zh-CN" sz="2400" dirty="0"/>
              <a:t>6. they first have to decide how important advertising is for their products, because if they don’t rely on advertising in the United States market, chances are that they won’t overseas either.</a:t>
            </a:r>
            <a:endParaRPr lang="en-US" altLang="zh-CN" sz="2400" dirty="0"/>
          </a:p>
          <a:p>
            <a:pPr eaLnBrk="1" hangingPunct="1">
              <a:buNone/>
            </a:pPr>
            <a:r>
              <a:rPr lang="en-US" altLang="zh-CN" sz="2400" dirty="0"/>
              <a:t>    </a:t>
            </a:r>
            <a:r>
              <a:rPr lang="zh-CN" altLang="en-US" sz="2400" dirty="0"/>
              <a:t>他们作为促销战略的一部分，首先得决定广告对于产品有多么重要。因为他们如果在美国市场不依赖于广告，那么，很可能在国外市场也不会依靠广告。</a:t>
            </a:r>
            <a:endParaRPr lang="zh-CN" altLang="en-US" sz="2400" dirty="0"/>
          </a:p>
          <a:p>
            <a:pPr eaLnBrk="1" hangingPunct="1">
              <a:buNone/>
            </a:pPr>
            <a:r>
              <a:rPr lang="zh-CN" altLang="en-US" sz="2400" dirty="0"/>
              <a:t> </a:t>
            </a:r>
            <a:r>
              <a:rPr lang="en-US" altLang="zh-CN" sz="2400" dirty="0"/>
              <a:t>1) </a:t>
            </a:r>
            <a:r>
              <a:rPr lang="zh-CN" altLang="en-US" sz="2400" dirty="0"/>
              <a:t>这一主从复合句的主谓结构是</a:t>
            </a:r>
            <a:r>
              <a:rPr lang="en-US" altLang="zh-CN" sz="2400" dirty="0"/>
              <a:t>they have to decided</a:t>
            </a:r>
            <a:endParaRPr lang="en-US" altLang="zh-CN" sz="2400" dirty="0"/>
          </a:p>
          <a:p>
            <a:pPr eaLnBrk="1" hangingPunct="1">
              <a:buNone/>
            </a:pPr>
            <a:r>
              <a:rPr lang="en-US" altLang="zh-CN" sz="2400" dirty="0"/>
              <a:t> 2) How important advertising is for… </a:t>
            </a:r>
            <a:r>
              <a:rPr lang="zh-CN" altLang="en-US" sz="2400" dirty="0"/>
              <a:t>是宾语从句，意为</a:t>
            </a:r>
            <a:endParaRPr lang="zh-CN" altLang="en-US" sz="2400" dirty="0"/>
          </a:p>
          <a:p>
            <a:pPr eaLnBrk="1" hangingPunct="1">
              <a:buNone/>
            </a:pPr>
            <a:r>
              <a:rPr lang="zh-CN" altLang="en-US" sz="2400" dirty="0"/>
              <a:t>　“（他们首先得决定）广告对他们的产品有多么重要。”</a:t>
            </a:r>
            <a:endParaRPr lang="zh-CN" alt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6387" name="Rectangle 3"/>
          <p:cNvSpPr>
            <a:spLocks noGrp="1"/>
          </p:cNvSpPr>
          <p:nvPr>
            <p:ph idx="1"/>
          </p:nvPr>
        </p:nvSpPr>
        <p:spPr>
          <a:ln/>
        </p:spPr>
        <p:txBody>
          <a:bodyPr vert="horz" wrap="square" lIns="91440" tIns="45720" rIns="91440" bIns="45720" anchor="t" anchorCtr="0"/>
          <a:p>
            <a:pPr eaLnBrk="1" hangingPunct="1">
              <a:buNone/>
            </a:pPr>
            <a:r>
              <a:rPr lang="en-US" altLang="zh-CN" sz="2400" dirty="0"/>
              <a:t>3) </a:t>
            </a:r>
            <a:r>
              <a:rPr lang="en-US" altLang="zh-CN" sz="2400" dirty="0">
                <a:solidFill>
                  <a:srgbClr val="FF0000"/>
                </a:solidFill>
              </a:rPr>
              <a:t>because</a:t>
            </a:r>
            <a:r>
              <a:rPr lang="zh-CN" altLang="en-US" sz="2400" dirty="0"/>
              <a:t>引导的原因状语从句本身又是个带条件状语从句</a:t>
            </a:r>
            <a:r>
              <a:rPr lang="en-US" altLang="zh-CN" sz="2400" dirty="0"/>
              <a:t>if they don’t rely…</a:t>
            </a:r>
            <a:r>
              <a:rPr lang="zh-CN" altLang="en-US" sz="2400" dirty="0"/>
              <a:t>的复合句，原因状语从句的主谓结构是</a:t>
            </a:r>
            <a:r>
              <a:rPr lang="en-US" altLang="zh-CN" sz="2400" dirty="0"/>
              <a:t>chances are that …</a:t>
            </a:r>
            <a:endParaRPr lang="en-US" altLang="zh-CN" sz="2400" dirty="0"/>
          </a:p>
          <a:p>
            <a:pPr eaLnBrk="1" hangingPunct="1">
              <a:buNone/>
            </a:pPr>
            <a:r>
              <a:rPr lang="en-US" altLang="zh-CN" sz="2400" dirty="0"/>
              <a:t>4) </a:t>
            </a:r>
            <a:r>
              <a:rPr lang="en-US" altLang="zh-CN" sz="2400" dirty="0">
                <a:solidFill>
                  <a:srgbClr val="FF0000"/>
                </a:solidFill>
              </a:rPr>
              <a:t>that</a:t>
            </a:r>
            <a:r>
              <a:rPr lang="zh-CN" altLang="en-US" sz="2400" dirty="0"/>
              <a:t>引导是原因状语从句的表语从句</a:t>
            </a:r>
            <a:endParaRPr lang="zh-CN" altLang="en-US" sz="2400" dirty="0"/>
          </a:p>
          <a:p>
            <a:pPr eaLnBrk="1" hangingPunct="1">
              <a:buNone/>
            </a:pPr>
            <a:r>
              <a:rPr lang="en-US" altLang="zh-CN" sz="2400" dirty="0"/>
              <a:t>5) </a:t>
            </a:r>
            <a:r>
              <a:rPr lang="zh-CN" altLang="en-US" sz="2400" dirty="0"/>
              <a:t>根据语法导入法理解和翻译方便、准确</a:t>
            </a:r>
            <a:endParaRPr lang="zh-CN" altLang="en-US" sz="2400" dirty="0"/>
          </a:p>
          <a:p>
            <a:pPr eaLnBrk="1" hangingPunct="1">
              <a:buNone/>
            </a:pPr>
            <a:r>
              <a:rPr lang="en-US" altLang="zh-CN" sz="2400" dirty="0"/>
              <a:t>7. The assistance of an agency that is familiar with the foreign environment is critical to the success of the American companies’ advertising campaign.</a:t>
            </a:r>
            <a:endParaRPr lang="en-US" altLang="zh-CN" sz="2400" dirty="0"/>
          </a:p>
          <a:p>
            <a:pPr eaLnBrk="1" hangingPunct="1">
              <a:buNone/>
            </a:pPr>
            <a:r>
              <a:rPr lang="en-US" altLang="zh-CN" sz="2400" dirty="0"/>
              <a:t>    </a:t>
            </a:r>
            <a:r>
              <a:rPr lang="zh-CN" altLang="en-US" sz="2400" dirty="0"/>
              <a:t>有一家熟悉国外环境的机构给予帮助，对于美国公司的广告战成功至关重要。</a:t>
            </a:r>
            <a:r>
              <a:rPr lang="zh-CN" altLang="en-US" dirty="0"/>
              <a:t> </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7411" name="Rectangle 3"/>
          <p:cNvSpPr>
            <a:spLocks noGrp="1"/>
          </p:cNvSpPr>
          <p:nvPr>
            <p:ph idx="1"/>
          </p:nvPr>
        </p:nvSpPr>
        <p:spPr>
          <a:ln/>
        </p:spPr>
        <p:txBody>
          <a:bodyPr vert="horz" wrap="square" lIns="91440" tIns="45720" rIns="91440" bIns="45720" anchor="t" anchorCtr="0"/>
          <a:p>
            <a:pPr marL="609600" indent="-609600" eaLnBrk="1" hangingPunct="1">
              <a:lnSpc>
                <a:spcPct val="90000"/>
              </a:lnSpc>
              <a:buNone/>
            </a:pPr>
            <a:r>
              <a:rPr lang="en-US" altLang="zh-CN" sz="2000" dirty="0"/>
              <a:t>   </a:t>
            </a:r>
            <a:r>
              <a:rPr lang="en-US" altLang="zh-CN" sz="2400" dirty="0"/>
              <a:t>1) </a:t>
            </a:r>
            <a:r>
              <a:rPr lang="zh-CN" altLang="en-US" sz="2400" dirty="0"/>
              <a:t>这是一个复合句。主句的主谓结构是</a:t>
            </a:r>
            <a:r>
              <a:rPr lang="en-US" altLang="zh-CN" sz="2400" dirty="0"/>
              <a:t>the assistance of an  agency…is critical to…</a:t>
            </a:r>
            <a:r>
              <a:rPr lang="zh-CN" altLang="en-US" sz="2400" dirty="0"/>
              <a:t>意为“一家</a:t>
            </a:r>
            <a:r>
              <a:rPr lang="en-US" altLang="zh-CN" sz="2400" dirty="0"/>
              <a:t>……</a:t>
            </a:r>
            <a:r>
              <a:rPr lang="zh-CN" altLang="en-US" sz="2400" dirty="0"/>
              <a:t>的公司给予的帮助，对</a:t>
            </a:r>
            <a:r>
              <a:rPr lang="en-US" altLang="zh-CN" sz="2400" dirty="0"/>
              <a:t>……</a:t>
            </a:r>
            <a:r>
              <a:rPr lang="zh-CN" altLang="en-US" sz="2400" dirty="0"/>
              <a:t>至关重要”。</a:t>
            </a:r>
            <a:r>
              <a:rPr lang="en-US" altLang="zh-CN" sz="2400" dirty="0"/>
              <a:t>agency</a:t>
            </a:r>
            <a:r>
              <a:rPr lang="zh-CN" altLang="en-US" sz="2400" dirty="0"/>
              <a:t>在这里指公司，有时作代理、代理处。</a:t>
            </a:r>
            <a:endParaRPr lang="zh-CN" altLang="en-US" sz="2400" dirty="0"/>
          </a:p>
          <a:p>
            <a:pPr marL="609600" indent="-609600" eaLnBrk="1" hangingPunct="1">
              <a:lnSpc>
                <a:spcPct val="90000"/>
              </a:lnSpc>
              <a:buNone/>
            </a:pPr>
            <a:r>
              <a:rPr lang="zh-CN" altLang="en-US" sz="2400" dirty="0"/>
              <a:t>   </a:t>
            </a:r>
            <a:r>
              <a:rPr lang="en-US" altLang="zh-CN" sz="2400" dirty="0"/>
              <a:t>2) that </a:t>
            </a:r>
            <a:r>
              <a:rPr lang="zh-CN" altLang="en-US" sz="2400" dirty="0"/>
              <a:t>引导的是定语从句，修饰</a:t>
            </a:r>
            <a:r>
              <a:rPr lang="en-US" altLang="zh-CN" sz="2400" dirty="0"/>
              <a:t>agency</a:t>
            </a:r>
            <a:r>
              <a:rPr lang="zh-CN" altLang="en-US" sz="2400" dirty="0"/>
              <a:t>，意为“熟悉外国环境的公司。”</a:t>
            </a:r>
            <a:endParaRPr lang="zh-CN" altLang="en-US" sz="2400" dirty="0"/>
          </a:p>
          <a:p>
            <a:pPr marL="609600" indent="-609600" eaLnBrk="1" hangingPunct="1">
              <a:lnSpc>
                <a:spcPct val="90000"/>
              </a:lnSpc>
              <a:buNone/>
            </a:pPr>
            <a:r>
              <a:rPr lang="zh-CN" altLang="en-US" sz="2400" dirty="0"/>
              <a:t>   </a:t>
            </a:r>
            <a:r>
              <a:rPr lang="en-US" altLang="zh-CN" sz="2400" dirty="0"/>
              <a:t>3) be familiar with…   </a:t>
            </a:r>
            <a:r>
              <a:rPr lang="zh-CN" altLang="en-US" sz="2400" dirty="0"/>
              <a:t>熟悉</a:t>
            </a:r>
            <a:r>
              <a:rPr lang="en-US" altLang="zh-CN" sz="2400" dirty="0"/>
              <a:t>……</a:t>
            </a:r>
            <a:endParaRPr lang="en-US" altLang="zh-CN" sz="2400" dirty="0"/>
          </a:p>
          <a:p>
            <a:pPr marL="609600" indent="-609600" eaLnBrk="1" hangingPunct="1">
              <a:lnSpc>
                <a:spcPct val="90000"/>
              </a:lnSpc>
              <a:buNone/>
            </a:pPr>
            <a:r>
              <a:rPr lang="en-US" altLang="zh-CN" sz="2400" dirty="0"/>
              <a:t>   8. Most American companies know that packaging must be designed to attract buyers’ attention, identify the product, and provide a reason to buy. </a:t>
            </a:r>
            <a:endParaRPr lang="en-US" altLang="zh-CN" sz="2400" dirty="0"/>
          </a:p>
          <a:p>
            <a:pPr marL="609600" indent="-609600" eaLnBrk="1" hangingPunct="1">
              <a:lnSpc>
                <a:spcPct val="90000"/>
              </a:lnSpc>
              <a:buNone/>
            </a:pPr>
            <a:r>
              <a:rPr lang="en-US" altLang="zh-CN" sz="2400" dirty="0"/>
              <a:t>       </a:t>
            </a:r>
            <a:r>
              <a:rPr lang="zh-CN" altLang="en-US" sz="2400" dirty="0"/>
              <a:t>大多数美国公司，都知道包装的设计必须能吸引购买者的注意力，有助于识别产品并能激发购买动机。</a:t>
            </a:r>
            <a:r>
              <a:rPr lang="zh-CN" altLang="en-US" sz="2800" dirty="0"/>
              <a:t> </a:t>
            </a:r>
            <a:endParaRPr lang="zh-CN" alt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8435" name="Rectangle 3"/>
          <p:cNvSpPr>
            <a:spLocks noGrp="1"/>
          </p:cNvSpPr>
          <p:nvPr>
            <p:ph idx="1"/>
          </p:nvPr>
        </p:nvSpPr>
        <p:spPr>
          <a:xfrm>
            <a:off x="381000" y="1600200"/>
            <a:ext cx="8153400" cy="4419600"/>
          </a:xfrm>
          <a:ln/>
        </p:spPr>
        <p:txBody>
          <a:bodyPr vert="horz" wrap="square" lIns="91440" tIns="45720" rIns="91440" bIns="45720" anchor="t" anchorCtr="0"/>
          <a:p>
            <a:pPr eaLnBrk="1" hangingPunct="1">
              <a:lnSpc>
                <a:spcPct val="80000"/>
              </a:lnSpc>
              <a:buNone/>
            </a:pPr>
            <a:r>
              <a:rPr lang="en-US" altLang="zh-CN" sz="2400" dirty="0"/>
              <a:t>1) that</a:t>
            </a:r>
            <a:r>
              <a:rPr lang="zh-CN" altLang="en-US" sz="2400" dirty="0"/>
              <a:t>引导的是宾语从句</a:t>
            </a:r>
            <a:endParaRPr lang="zh-CN" altLang="en-US" sz="2400" dirty="0"/>
          </a:p>
          <a:p>
            <a:pPr eaLnBrk="1" hangingPunct="1">
              <a:lnSpc>
                <a:spcPct val="80000"/>
              </a:lnSpc>
              <a:buNone/>
            </a:pPr>
            <a:r>
              <a:rPr lang="en-US" altLang="zh-CN" sz="2400" dirty="0"/>
              <a:t>2) must be designed to attract buyers’ attention, identify the product and provide a reason to by. (</a:t>
            </a:r>
            <a:r>
              <a:rPr lang="zh-CN" altLang="en-US" sz="2400" dirty="0"/>
              <a:t>包装</a:t>
            </a:r>
            <a:r>
              <a:rPr lang="en-US" altLang="zh-CN" sz="2400" dirty="0"/>
              <a:t>)</a:t>
            </a:r>
            <a:r>
              <a:rPr lang="zh-CN" altLang="en-US" sz="2400" dirty="0"/>
              <a:t>设计必须能吸引购买者的注意力，有助于识别产品，并能激发购买动机。</a:t>
            </a:r>
            <a:endParaRPr lang="zh-CN" altLang="en-US" sz="2400" dirty="0"/>
          </a:p>
          <a:p>
            <a:pPr algn="just" eaLnBrk="1" hangingPunct="1">
              <a:lnSpc>
                <a:spcPct val="80000"/>
              </a:lnSpc>
              <a:buNone/>
            </a:pPr>
            <a:r>
              <a:rPr lang="en-US" altLang="zh-CN" sz="2400" dirty="0"/>
              <a:t>9. Americans are clear that presenting their product and its instructions in the language of the user is important on specification sheets and sales literature</a:t>
            </a:r>
            <a:r>
              <a:rPr lang="zh-CN" altLang="en-US" sz="2400" dirty="0"/>
              <a:t>；</a:t>
            </a:r>
            <a:r>
              <a:rPr lang="en-US" altLang="zh-CN" sz="2400" dirty="0"/>
              <a:t>on instruction sheets for installation, startup, operation, and maintenance</a:t>
            </a:r>
            <a:r>
              <a:rPr lang="zh-CN" altLang="en-US" sz="2400" dirty="0"/>
              <a:t>；</a:t>
            </a:r>
            <a:r>
              <a:rPr lang="en-US" altLang="zh-CN" sz="2400" dirty="0"/>
              <a:t>on safety warnings and labels, and in product limitation advisories.</a:t>
            </a:r>
            <a:endParaRPr lang="en-US" altLang="zh-CN" sz="2400" dirty="0"/>
          </a:p>
          <a:p>
            <a:pPr eaLnBrk="1" hangingPunct="1">
              <a:lnSpc>
                <a:spcPct val="80000"/>
              </a:lnSpc>
              <a:buNone/>
            </a:pPr>
            <a:r>
              <a:rPr lang="en-US" altLang="zh-CN" sz="2400" dirty="0"/>
              <a:t>    </a:t>
            </a:r>
            <a:r>
              <a:rPr lang="zh-CN" altLang="en-US" sz="2400" dirty="0"/>
              <a:t>美国人明白，在产品技术规范说明书或销售文献中，在安装、启动、操作和维修说明书中，在安全警告说明书以及标签上，在产品局限说明中，用产品使用者的语言来介绍他们的产品和有关产品的指令，是十分重要的。 </a:t>
            </a:r>
            <a:endParaRPr lang="zh-CN" alt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9459" name="Rectangle 3"/>
          <p:cNvSpPr>
            <a:spLocks noGrp="1"/>
          </p:cNvSpPr>
          <p:nvPr>
            <p:ph idx="1"/>
          </p:nvPr>
        </p:nvSpPr>
        <p:spPr>
          <a:xfrm>
            <a:off x="381000" y="1600200"/>
            <a:ext cx="8153400" cy="4419600"/>
          </a:xfrm>
          <a:ln/>
        </p:spPr>
        <p:txBody>
          <a:bodyPr vert="horz" wrap="square" lIns="91440" tIns="45720" rIns="91440" bIns="45720" anchor="t" anchorCtr="0"/>
          <a:p>
            <a:pPr eaLnBrk="1" hangingPunct="1">
              <a:lnSpc>
                <a:spcPct val="90000"/>
              </a:lnSpc>
              <a:buNone/>
            </a:pPr>
            <a:r>
              <a:rPr lang="en-US" altLang="zh-CN" sz="2400" dirty="0"/>
              <a:t>1) </a:t>
            </a:r>
            <a:r>
              <a:rPr lang="zh-CN" altLang="en-US" sz="2400" dirty="0">
                <a:solidFill>
                  <a:srgbClr val="FF0000"/>
                </a:solidFill>
              </a:rPr>
              <a:t>像</a:t>
            </a:r>
            <a:r>
              <a:rPr lang="en-US" altLang="zh-CN" sz="2400" dirty="0"/>
              <a:t>clear(</a:t>
            </a:r>
            <a:r>
              <a:rPr lang="zh-CN" altLang="en-US" sz="2400" dirty="0"/>
              <a:t>清楚</a:t>
            </a:r>
            <a:r>
              <a:rPr lang="en-US" altLang="zh-CN" sz="2400" dirty="0"/>
              <a:t>)</a:t>
            </a:r>
            <a:r>
              <a:rPr lang="zh-CN" altLang="en-US" sz="2400" dirty="0"/>
              <a:t>这类具有动词含义的形容词也可带宾语从句。本句中</a:t>
            </a:r>
            <a:r>
              <a:rPr lang="en-US" altLang="zh-CN" sz="2400" dirty="0"/>
              <a:t>that </a:t>
            </a:r>
            <a:r>
              <a:rPr lang="zh-CN" altLang="en-US" sz="2400" dirty="0"/>
              <a:t>引导的是宾语从句，从句的结构是：</a:t>
            </a:r>
            <a:r>
              <a:rPr lang="en-US" altLang="zh-CN" sz="2400" dirty="0"/>
              <a:t>presenting their product and its instructions in the language of the users is important</a:t>
            </a:r>
            <a:r>
              <a:rPr lang="zh-CN" altLang="en-US" sz="2400" dirty="0"/>
              <a:t>（用产品使用者的语言来介绍他们的产品和有关指令，是十分重要的。）</a:t>
            </a:r>
            <a:endParaRPr lang="zh-CN" altLang="en-US" sz="2400" dirty="0"/>
          </a:p>
          <a:p>
            <a:pPr eaLnBrk="1" hangingPunct="1">
              <a:lnSpc>
                <a:spcPct val="90000"/>
              </a:lnSpc>
              <a:buNone/>
            </a:pPr>
            <a:r>
              <a:rPr lang="en-US" altLang="zh-CN" sz="2400" dirty="0"/>
              <a:t>2) presenting </a:t>
            </a:r>
            <a:r>
              <a:rPr lang="zh-CN" altLang="en-US" sz="2400" dirty="0"/>
              <a:t>介绍（动句词）</a:t>
            </a:r>
            <a:endParaRPr lang="zh-CN" altLang="en-US" sz="2400" dirty="0"/>
          </a:p>
          <a:p>
            <a:pPr eaLnBrk="1" hangingPunct="1">
              <a:lnSpc>
                <a:spcPct val="90000"/>
              </a:lnSpc>
              <a:buNone/>
            </a:pPr>
            <a:r>
              <a:rPr lang="en-US" altLang="zh-CN" sz="2400" dirty="0"/>
              <a:t>3) on specification sheets and its sales literature</a:t>
            </a:r>
            <a:endParaRPr lang="en-US" altLang="zh-CN" sz="2400" dirty="0"/>
          </a:p>
          <a:p>
            <a:pPr eaLnBrk="1" hangingPunct="1">
              <a:lnSpc>
                <a:spcPct val="90000"/>
              </a:lnSpc>
              <a:buNone/>
            </a:pPr>
            <a:r>
              <a:rPr lang="zh-CN" altLang="en-US" sz="2400" dirty="0"/>
              <a:t>　在产品技术规范说明书和销售文献中</a:t>
            </a:r>
            <a:endParaRPr lang="zh-CN" altLang="en-US" sz="2400" dirty="0"/>
          </a:p>
          <a:p>
            <a:pPr eaLnBrk="1" hangingPunct="1">
              <a:lnSpc>
                <a:spcPct val="90000"/>
              </a:lnSpc>
              <a:buNone/>
            </a:pPr>
            <a:r>
              <a:rPr lang="en-US" altLang="zh-CN" sz="2400" dirty="0"/>
              <a:t>4) on instruction sheets or installation, startup, operation, and maintenance,</a:t>
            </a:r>
            <a:endParaRPr lang="en-US" altLang="zh-CN" sz="2400" dirty="0"/>
          </a:p>
          <a:p>
            <a:pPr eaLnBrk="1" hangingPunct="1">
              <a:lnSpc>
                <a:spcPct val="90000"/>
              </a:lnSpc>
              <a:buNone/>
            </a:pPr>
            <a:r>
              <a:rPr lang="en-US" altLang="zh-CN" sz="2400" dirty="0"/>
              <a:t>    </a:t>
            </a:r>
            <a:r>
              <a:rPr lang="zh-CN" altLang="en-US" sz="2400" dirty="0"/>
              <a:t>在安装、启动、操作和维修说明书中，</a:t>
            </a:r>
            <a:endParaRPr lang="zh-CN" altLang="en-US" sz="2400" dirty="0"/>
          </a:p>
          <a:p>
            <a:pPr eaLnBrk="1" hangingPunct="1">
              <a:lnSpc>
                <a:spcPct val="90000"/>
              </a:lnSpc>
              <a:buNone/>
            </a:pPr>
            <a:endParaRPr lang="en-US" altLang="zh-CN"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0483" name="Rectangle 3"/>
          <p:cNvSpPr>
            <a:spLocks noGrp="1"/>
          </p:cNvSpPr>
          <p:nvPr>
            <p:ph idx="1"/>
          </p:nvPr>
        </p:nvSpPr>
        <p:spPr>
          <a:xfrm>
            <a:off x="381000" y="1600200"/>
            <a:ext cx="8153400" cy="4419600"/>
          </a:xfrm>
          <a:ln/>
        </p:spPr>
        <p:txBody>
          <a:bodyPr vert="horz" wrap="square" lIns="91440" tIns="45720" rIns="91440" bIns="45720" anchor="t" anchorCtr="0"/>
          <a:p>
            <a:pPr eaLnBrk="1" hangingPunct="1">
              <a:buNone/>
            </a:pPr>
            <a:r>
              <a:rPr lang="en-US" altLang="zh-CN" sz="2400" dirty="0"/>
              <a:t>5) on safety warnings and labels</a:t>
            </a:r>
            <a:endParaRPr lang="en-US" altLang="zh-CN" sz="2400" dirty="0"/>
          </a:p>
          <a:p>
            <a:pPr eaLnBrk="1" hangingPunct="1">
              <a:buNone/>
            </a:pPr>
            <a:r>
              <a:rPr lang="en-US" altLang="zh-CN" sz="2400" dirty="0"/>
              <a:t>    </a:t>
            </a:r>
            <a:r>
              <a:rPr lang="zh-CN" altLang="en-US" sz="2400" dirty="0"/>
              <a:t>在安全警告说明书以及标签上</a:t>
            </a:r>
            <a:endParaRPr lang="zh-CN" altLang="en-US" sz="2400" dirty="0"/>
          </a:p>
          <a:p>
            <a:pPr eaLnBrk="1" hangingPunct="1">
              <a:buNone/>
            </a:pPr>
            <a:r>
              <a:rPr lang="en-US" altLang="zh-CN" sz="2400" dirty="0"/>
              <a:t>6) and in product limitation advisories </a:t>
            </a:r>
            <a:r>
              <a:rPr lang="zh-CN" altLang="en-US" sz="2400" dirty="0"/>
              <a:t>在产品局限说明书中</a:t>
            </a:r>
            <a:endParaRPr lang="zh-CN" altLang="en-US" sz="2400" dirty="0"/>
          </a:p>
          <a:p>
            <a:pPr eaLnBrk="1" hangingPunct="1">
              <a:buNone/>
            </a:pPr>
            <a:r>
              <a:rPr lang="zh-CN" altLang="en-US" sz="2400" dirty="0"/>
              <a:t>    </a:t>
            </a:r>
            <a:r>
              <a:rPr lang="en-US" altLang="zh-CN" sz="2400" dirty="0"/>
              <a:t>limitation </a:t>
            </a:r>
            <a:r>
              <a:rPr lang="zh-CN" altLang="en-US" sz="2400" dirty="0"/>
              <a:t>限制，局限</a:t>
            </a:r>
            <a:endParaRPr lang="zh-CN" altLang="en-US" sz="2400" dirty="0"/>
          </a:p>
          <a:p>
            <a:pPr eaLnBrk="1" hangingPunct="1">
              <a:buNone/>
            </a:pPr>
            <a:r>
              <a:rPr lang="zh-CN" altLang="en-US" sz="2400" dirty="0"/>
              <a:t>    </a:t>
            </a:r>
            <a:r>
              <a:rPr lang="en-US" altLang="zh-CN" sz="2400" dirty="0"/>
              <a:t>limited liability company </a:t>
            </a:r>
            <a:r>
              <a:rPr lang="zh-CN" altLang="en-US" sz="2400" dirty="0"/>
              <a:t>有限责任公司</a:t>
            </a:r>
            <a:endParaRPr lang="zh-CN" altLang="en-US" sz="2400" dirty="0"/>
          </a:p>
          <a:p>
            <a:pPr eaLnBrk="1" hangingPunct="1">
              <a:buNone/>
            </a:pPr>
            <a:endParaRPr lang="zh-CN" altLang="en-US" sz="2400" dirty="0"/>
          </a:p>
          <a:p>
            <a:pPr eaLnBrk="1" hangingPunct="1">
              <a:buNone/>
            </a:pPr>
            <a:endParaRPr lang="en-US" altLang="zh-CN"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type="title"/>
          </p:nvPr>
        </p:nvSpPr>
        <p:spPr>
          <a:ln/>
        </p:spPr>
        <p:txBody>
          <a:bodyPr vert="horz" wrap="square" lIns="91440" tIns="45720" rIns="91440" bIns="45720" anchor="ctr" anchorCtr="0"/>
          <a:p>
            <a:pPr eaLnBrk="1" hangingPunct="1"/>
            <a:r>
              <a:rPr lang="en-US" altLang="zh-CN" sz="2800" b="1" dirty="0"/>
              <a:t>Ⅲ. Keys to Test Yourself</a:t>
            </a:r>
            <a:r>
              <a:rPr lang="zh-CN" altLang="en-US" sz="2800" b="1" dirty="0"/>
              <a:t>　（练习答案）</a:t>
            </a:r>
            <a:endParaRPr lang="zh-CN" altLang="en-US" sz="2800" b="1" dirty="0"/>
          </a:p>
        </p:txBody>
      </p:sp>
      <p:sp>
        <p:nvSpPr>
          <p:cNvPr id="34819" name="Rectangle 3"/>
          <p:cNvSpPr>
            <a:spLocks noGrp="1" noChangeArrowheads="1"/>
          </p:cNvSpPr>
          <p:nvPr>
            <p:ph idx="1"/>
          </p:nvPr>
        </p:nvSpPr>
        <p:spPr>
          <a:xfrm>
            <a:off x="457200" y="1600200"/>
            <a:ext cx="8077200" cy="4419600"/>
          </a:xfrm>
        </p:spPr>
        <p:txBody>
          <a:bodyPr vert="horz" wrap="square" lIns="91440" tIns="45720" rIns="91440" bIns="45720" numCol="1" anchor="t" anchorCtr="0" compatLnSpc="1"/>
          <a:lstStyle/>
          <a:p>
            <a:pPr marL="457200" marR="0" lvl="0" indent="-4572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AutoNum type="arabicPeriod"/>
              <a:defRPr/>
            </a:pPr>
            <a:r>
              <a:rPr kumimoji="0" lang="en-US" altLang="zh-CN" sz="2400" b="1" i="0" u="none" strike="noStrike" kern="0" cap="none" spc="0" normalizeH="0" baseline="0" noProof="0" dirty="0">
                <a:ln>
                  <a:noFill/>
                </a:ln>
                <a:solidFill>
                  <a:schemeClr val="tx1"/>
                </a:solidFill>
                <a:effectLst/>
                <a:uLnTx/>
                <a:uFillTx/>
                <a:latin typeface="+mn-lt"/>
                <a:ea typeface="+mn-ea"/>
                <a:cs typeface="+mn-cs"/>
              </a:rPr>
              <a:t>Comprehension Questions:</a:t>
            </a:r>
            <a:endParaRPr kumimoji="0" lang="en-US" altLang="zh-CN" sz="2400" b="1"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en-US" altLang="zh-CN" sz="2400" b="1"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0" cap="none" spc="0" normalizeH="0" baseline="0" noProof="0" dirty="0">
                <a:ln>
                  <a:noFill/>
                </a:ln>
                <a:solidFill>
                  <a:schemeClr val="tx1"/>
                </a:solidFill>
                <a:effectLst/>
                <a:uLnTx/>
                <a:uFillTx/>
                <a:latin typeface="+mn-lt"/>
                <a:ea typeface="+mn-ea"/>
                <a:cs typeface="+mn-cs"/>
              </a:rPr>
              <a:t>1) What is the marketing mix?</a:t>
            </a:r>
            <a:endParaRPr kumimoji="0" lang="en-US" altLang="zh-CN"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0" i="0" u="sng" strike="noStrike" kern="0" cap="none" spc="0" normalizeH="0" baseline="0" noProof="0" dirty="0">
                <a:ln>
                  <a:noFill/>
                </a:ln>
                <a:solidFill>
                  <a:schemeClr val="tx1"/>
                </a:solidFill>
                <a:effectLst/>
                <a:uLnTx/>
                <a:uFillTx/>
                <a:latin typeface="+mn-lt"/>
                <a:ea typeface="+mn-ea"/>
                <a:cs typeface="+mn-cs"/>
              </a:rPr>
              <a:t>In carrying out the marketing functions, the firm needs to have a marketing program or strategy.  This is known as the marketing mix.  It contains the following major elements: (a) product, (b) price, (c) place, and (d) promotion.  These are sometimes refereed to as “the 4 P’s” of marketing.</a:t>
            </a:r>
            <a:endParaRPr kumimoji="0" lang="en-US" altLang="zh-CN" sz="2400" b="0" i="0" u="sng"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0" cap="none" spc="0" normalizeH="0" baseline="0" noProof="0" dirty="0">
                <a:ln>
                  <a:noFill/>
                </a:ln>
                <a:solidFill>
                  <a:schemeClr val="tx1"/>
                </a:solidFill>
                <a:effectLst/>
                <a:uLnTx/>
                <a:uFillTx/>
                <a:latin typeface="+mn-lt"/>
                <a:ea typeface="+mn-ea"/>
                <a:cs typeface="+mn-cs"/>
              </a:rPr>
              <a:t>2) In what way are product planning and marketing research related?</a:t>
            </a:r>
            <a:endParaRPr kumimoji="0" lang="en-US" altLang="zh-CN"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4819">
                                            <p:txEl>
                                              <p:charRg st="56" end="353"/>
                                            </p:txEl>
                                          </p:spTgt>
                                        </p:tgtEl>
                                        <p:attrNameLst>
                                          <p:attrName>style.visibility</p:attrName>
                                        </p:attrNameLst>
                                      </p:cBhvr>
                                      <p:to>
                                        <p:strVal val="visible"/>
                                      </p:to>
                                    </p:set>
                                    <p:animEffect transition="in" filter="diamond(in)">
                                      <p:cBhvr>
                                        <p:cTn id="7" dur="2000"/>
                                        <p:tgtEl>
                                          <p:spTgt spid="34819">
                                            <p:txEl>
                                              <p:charRg st="56" end="3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
          <p:cNvSpPr>
            <a:spLocks noGrp="1"/>
          </p:cNvSpPr>
          <p:nvPr>
            <p:ph type="title"/>
          </p:nvPr>
        </p:nvSpPr>
        <p:spPr>
          <a:ln/>
        </p:spPr>
        <p:txBody>
          <a:bodyPr vert="horz" wrap="square" lIns="91440" tIns="45720" rIns="91440" bIns="45720" anchor="ctr" anchorCtr="0"/>
          <a:p>
            <a:pPr eaLnBrk="1" hangingPunct="1"/>
            <a:r>
              <a:rPr lang="en-US" altLang="zh-CN" sz="2800" b="1" dirty="0"/>
              <a:t>Ⅰ. Explanatory Notes on Technical Terms(</a:t>
            </a:r>
            <a:r>
              <a:rPr lang="zh-CN" altLang="en-US" sz="2800" b="1" dirty="0"/>
              <a:t>专业术语</a:t>
            </a:r>
            <a:r>
              <a:rPr lang="en-US" altLang="zh-CN" sz="2800" b="1" dirty="0"/>
              <a:t>)</a:t>
            </a:r>
            <a:endParaRPr lang="en-US" altLang="zh-CN" sz="2800" b="1" dirty="0"/>
          </a:p>
        </p:txBody>
      </p:sp>
      <p:sp>
        <p:nvSpPr>
          <p:cNvPr id="4099" name="Rectangle 3"/>
          <p:cNvSpPr>
            <a:spLocks noGrp="1"/>
          </p:cNvSpPr>
          <p:nvPr>
            <p:ph idx="1"/>
          </p:nvPr>
        </p:nvSpPr>
        <p:spPr>
          <a:xfrm>
            <a:off x="609600" y="1447800"/>
            <a:ext cx="7924800" cy="4572000"/>
          </a:xfrm>
          <a:ln/>
        </p:spPr>
        <p:txBody>
          <a:bodyPr vert="horz" wrap="square" lIns="91440" tIns="45720" rIns="91440" bIns="45720" anchor="t" anchorCtr="0"/>
          <a:p>
            <a:pPr eaLnBrk="1" hangingPunct="1">
              <a:lnSpc>
                <a:spcPct val="80000"/>
              </a:lnSpc>
              <a:buNone/>
            </a:pPr>
            <a:r>
              <a:rPr lang="en-US" altLang="zh-CN" sz="2400" dirty="0"/>
              <a:t>1. Mix—</a:t>
            </a:r>
            <a:r>
              <a:rPr lang="zh-CN" altLang="en-US" sz="2400" dirty="0"/>
              <a:t>原意为</a:t>
            </a:r>
            <a:r>
              <a:rPr lang="en-US" altLang="zh-CN" sz="2400" dirty="0"/>
              <a:t>things put together</a:t>
            </a:r>
            <a:r>
              <a:rPr lang="zh-CN" altLang="en-US" sz="2400" dirty="0"/>
              <a:t>，意即混合，结合。如</a:t>
            </a:r>
            <a:r>
              <a:rPr lang="en-US" altLang="zh-CN" sz="2400" dirty="0"/>
              <a:t>product mix</a:t>
            </a:r>
            <a:r>
              <a:rPr lang="zh-CN" altLang="en-US" sz="2400" dirty="0"/>
              <a:t>（产品组合），指一个企业提供给市场的产品项目组合，即经营范围和结构，又叫产品搭配（</a:t>
            </a:r>
            <a:r>
              <a:rPr lang="en-US" altLang="zh-CN" sz="2400" dirty="0"/>
              <a:t>product assortment</a:t>
            </a:r>
            <a:r>
              <a:rPr lang="zh-CN" altLang="en-US" sz="2400" dirty="0"/>
              <a:t>）。 </a:t>
            </a:r>
            <a:endParaRPr lang="zh-CN" altLang="en-US" sz="2400" dirty="0"/>
          </a:p>
          <a:p>
            <a:pPr eaLnBrk="1" hangingPunct="1">
              <a:lnSpc>
                <a:spcPct val="80000"/>
              </a:lnSpc>
              <a:buNone/>
            </a:pPr>
            <a:r>
              <a:rPr lang="en-US" altLang="zh-CN" sz="2400" dirty="0"/>
              <a:t>2. item —</a:t>
            </a:r>
            <a:r>
              <a:rPr lang="zh-CN" altLang="en-US" sz="2400" dirty="0"/>
              <a:t>意为商品，贸易中还有其他一些单词解释为商品或产品，例如</a:t>
            </a:r>
            <a:r>
              <a:rPr lang="en-US" altLang="zh-CN" sz="2400" dirty="0"/>
              <a:t>commodity</a:t>
            </a:r>
            <a:r>
              <a:rPr lang="zh-CN" altLang="en-US" sz="2400" dirty="0"/>
              <a:t>，</a:t>
            </a:r>
            <a:r>
              <a:rPr lang="en-US" altLang="zh-CN" sz="2400" dirty="0"/>
              <a:t>goods</a:t>
            </a:r>
            <a:r>
              <a:rPr lang="zh-CN" altLang="en-US" sz="2400" dirty="0"/>
              <a:t>，</a:t>
            </a:r>
            <a:r>
              <a:rPr lang="en-US" altLang="zh-CN" sz="2400" dirty="0"/>
              <a:t>merchandize</a:t>
            </a:r>
            <a:r>
              <a:rPr lang="zh-CN" altLang="en-US" sz="2400" dirty="0"/>
              <a:t>，</a:t>
            </a:r>
            <a:r>
              <a:rPr lang="en-US" altLang="zh-CN" sz="2400" dirty="0"/>
              <a:t>product</a:t>
            </a:r>
            <a:r>
              <a:rPr lang="zh-CN" altLang="en-US" sz="2400" dirty="0"/>
              <a:t>等。有时它们可互换，但侧重点不同，如</a:t>
            </a:r>
            <a:r>
              <a:rPr lang="en-US" altLang="zh-CN" sz="2400" dirty="0"/>
              <a:t>merchandize</a:t>
            </a:r>
            <a:r>
              <a:rPr lang="zh-CN" altLang="en-US" sz="2400" dirty="0"/>
              <a:t>指销售的商品，而</a:t>
            </a:r>
            <a:r>
              <a:rPr lang="en-US" altLang="zh-CN" sz="2400" dirty="0"/>
              <a:t>product</a:t>
            </a:r>
            <a:r>
              <a:rPr lang="zh-CN" altLang="en-US" sz="2400" dirty="0"/>
              <a:t>着重指制造出来的产品。注意：</a:t>
            </a:r>
            <a:r>
              <a:rPr lang="en-US" altLang="zh-CN" sz="2400" dirty="0"/>
              <a:t>merchandize</a:t>
            </a:r>
            <a:r>
              <a:rPr lang="zh-CN" altLang="en-US" sz="2400" dirty="0"/>
              <a:t>前面不用</a:t>
            </a:r>
            <a:r>
              <a:rPr lang="en-US" altLang="zh-CN" sz="2400" dirty="0"/>
              <a:t>a</a:t>
            </a:r>
            <a:r>
              <a:rPr lang="zh-CN" altLang="en-US" sz="2400" dirty="0"/>
              <a:t>，也没有复数形式。</a:t>
            </a:r>
            <a:r>
              <a:rPr lang="en-US" altLang="zh-CN" sz="2400" dirty="0"/>
              <a:t>goods</a:t>
            </a:r>
            <a:r>
              <a:rPr lang="zh-CN" altLang="en-US" sz="2400" dirty="0"/>
              <a:t>作商品，作货物讲时一般都用复数形式，但有时也可用单数形式</a:t>
            </a:r>
            <a:r>
              <a:rPr lang="en-US" altLang="zh-CN" sz="2400" dirty="0"/>
              <a:t>a good</a:t>
            </a:r>
            <a:r>
              <a:rPr lang="zh-CN" altLang="en-US" sz="2400" dirty="0"/>
              <a:t>。</a:t>
            </a:r>
            <a:endParaRPr lang="zh-CN" altLang="en-US" sz="2400" dirty="0"/>
          </a:p>
          <a:p>
            <a:pPr eaLnBrk="1" hangingPunct="1">
              <a:lnSpc>
                <a:spcPct val="80000"/>
              </a:lnSpc>
              <a:buNone/>
            </a:pPr>
            <a:r>
              <a:rPr lang="en-US" altLang="zh-CN" sz="2400" dirty="0"/>
              <a:t>3. life cycle — </a:t>
            </a:r>
            <a:r>
              <a:rPr lang="zh-CN" altLang="en-US" sz="2400" dirty="0"/>
              <a:t>生命周期，指产品和利润所经历的一个由弱到强，又由盛到衰的过程。典型的产品生命周期可分为引入期（</a:t>
            </a:r>
            <a:r>
              <a:rPr lang="en-US" altLang="zh-CN" sz="2400" dirty="0"/>
              <a:t>introduction stage</a:t>
            </a:r>
            <a:r>
              <a:rPr lang="zh-CN" altLang="en-US" sz="2400" dirty="0"/>
              <a:t>），增长期（</a:t>
            </a:r>
            <a:r>
              <a:rPr lang="en-US" altLang="zh-CN" sz="2400" dirty="0"/>
              <a:t>growth</a:t>
            </a:r>
            <a:endParaRPr lang="en-US" altLang="zh-CN"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5843" name="Rectangle 3"/>
          <p:cNvSpPr>
            <a:spLocks noGrp="1"/>
          </p:cNvSpPr>
          <p:nvPr>
            <p:ph idx="1"/>
          </p:nvPr>
        </p:nvSpPr>
        <p:spPr>
          <a:xfrm>
            <a:off x="381000" y="1600200"/>
            <a:ext cx="8153400" cy="4419600"/>
          </a:xfrm>
          <a:ln/>
        </p:spPr>
        <p:txBody>
          <a:bodyPr vert="horz" wrap="square" lIns="91440" tIns="45720" rIns="91440" bIns="45720" anchor="t" anchorCtr="0"/>
          <a:p>
            <a:pPr algn="just" eaLnBrk="1" hangingPunct="1">
              <a:lnSpc>
                <a:spcPct val="80000"/>
              </a:lnSpc>
              <a:buNone/>
            </a:pPr>
            <a:r>
              <a:rPr lang="en-US" altLang="zh-CN" sz="2400" dirty="0"/>
              <a:t>    </a:t>
            </a:r>
            <a:r>
              <a:rPr lang="en-US" altLang="zh-CN" sz="2400" u="sng" dirty="0"/>
              <a:t>Product planning is related with marketing research in the followings.  For example, product planning involves identifying the buyer’s needs, working up a preliminary design of the merchandise, checking to see that the product design meets the expectations of buyers, settling on the product’s final specifications, selecting the brand name for the product, determining the type of packaging to be used, and deciding what services to offer with the product.</a:t>
            </a:r>
            <a:endParaRPr lang="en-US" altLang="zh-CN" sz="2400" u="sng" dirty="0"/>
          </a:p>
          <a:p>
            <a:pPr algn="just" eaLnBrk="1" hangingPunct="1">
              <a:lnSpc>
                <a:spcPct val="80000"/>
              </a:lnSpc>
              <a:buNone/>
            </a:pPr>
            <a:r>
              <a:rPr lang="en-US" altLang="zh-CN" sz="2400" dirty="0"/>
              <a:t>3) Of the 4P’s, which do you think is the most important?  Why?</a:t>
            </a:r>
            <a:endParaRPr lang="en-US" altLang="zh-CN" sz="2400" dirty="0"/>
          </a:p>
          <a:p>
            <a:pPr eaLnBrk="1" hangingPunct="1">
              <a:lnSpc>
                <a:spcPct val="80000"/>
              </a:lnSpc>
              <a:buNone/>
            </a:pPr>
            <a:r>
              <a:rPr lang="en-US" altLang="zh-CN" sz="2400" dirty="0"/>
              <a:t>    </a:t>
            </a:r>
            <a:r>
              <a:rPr lang="en-US" altLang="zh-CN" sz="2400" u="sng" dirty="0"/>
              <a:t>Of the 4P’s, product is the most important major element.  Because if there is no product, there will be no other elements.</a:t>
            </a:r>
            <a:endParaRPr lang="en-US" altLang="zh-CN" sz="24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5843">
                                            <p:txEl>
                                              <p:charRg st="0" end="462"/>
                                            </p:txEl>
                                          </p:spTgt>
                                        </p:tgtEl>
                                        <p:attrNameLst>
                                          <p:attrName>style.visibility</p:attrName>
                                        </p:attrNameLst>
                                      </p:cBhvr>
                                      <p:to>
                                        <p:strVal val="visible"/>
                                      </p:to>
                                    </p:set>
                                    <p:animEffect transition="in" filter="diamond(in)">
                                      <p:cBhvr>
                                        <p:cTn id="7" dur="2000"/>
                                        <p:tgtEl>
                                          <p:spTgt spid="35843">
                                            <p:txEl>
                                              <p:charRg st="0" end="4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5843">
                                            <p:txEl>
                                              <p:charRg st="526" end="654"/>
                                            </p:txEl>
                                          </p:spTgt>
                                        </p:tgtEl>
                                        <p:attrNameLst>
                                          <p:attrName>style.visibility</p:attrName>
                                        </p:attrNameLst>
                                      </p:cBhvr>
                                      <p:to>
                                        <p:strVal val="visible"/>
                                      </p:to>
                                    </p:set>
                                    <p:animEffect transition="in" filter="diamond(in)">
                                      <p:cBhvr>
                                        <p:cTn id="12" dur="2000"/>
                                        <p:tgtEl>
                                          <p:spTgt spid="35843">
                                            <p:txEl>
                                              <p:charRg st="526" end="6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6867" name="Rectangle 3"/>
          <p:cNvSpPr>
            <a:spLocks noGrp="1"/>
          </p:cNvSpPr>
          <p:nvPr>
            <p:ph idx="1"/>
          </p:nvPr>
        </p:nvSpPr>
        <p:spPr>
          <a:xfrm>
            <a:off x="381000" y="1600200"/>
            <a:ext cx="8153400" cy="4419600"/>
          </a:xfrm>
          <a:ln/>
        </p:spPr>
        <p:txBody>
          <a:bodyPr vert="horz" wrap="square" lIns="91440" tIns="45720" rIns="91440" bIns="45720" anchor="t" anchorCtr="0"/>
          <a:p>
            <a:pPr eaLnBrk="1" hangingPunct="1">
              <a:lnSpc>
                <a:spcPct val="80000"/>
              </a:lnSpc>
              <a:buNone/>
            </a:pPr>
            <a:r>
              <a:rPr lang="en-US" altLang="zh-CN" sz="2400" dirty="0"/>
              <a:t>4) If you want to enter foreign markets successfully, what would be very    important?  Why?</a:t>
            </a:r>
            <a:endParaRPr lang="en-US" altLang="zh-CN" sz="2400" dirty="0"/>
          </a:p>
          <a:p>
            <a:pPr algn="just" eaLnBrk="1" hangingPunct="1">
              <a:lnSpc>
                <a:spcPct val="80000"/>
              </a:lnSpc>
              <a:buNone/>
            </a:pPr>
            <a:r>
              <a:rPr lang="en-US" altLang="zh-CN" sz="2400" dirty="0"/>
              <a:t>    </a:t>
            </a:r>
            <a:r>
              <a:rPr lang="en-US" altLang="zh-CN" sz="2400" u="sng" dirty="0"/>
              <a:t>Successful entry into foreign markets requires careful, thorough product promotion, because product names and brands familiar in the United States may be virtually unknown overseas.</a:t>
            </a:r>
            <a:endParaRPr lang="en-US" altLang="zh-CN" sz="2400" u="sng" dirty="0"/>
          </a:p>
          <a:p>
            <a:pPr algn="just" eaLnBrk="1" hangingPunct="1">
              <a:lnSpc>
                <a:spcPct val="80000"/>
              </a:lnSpc>
              <a:buNone/>
            </a:pPr>
            <a:r>
              <a:rPr lang="en-US" altLang="zh-CN" sz="2400" dirty="0"/>
              <a:t>5) Do Americans think highly of product promotion?  What are their general promotional means and what is the major one? </a:t>
            </a:r>
            <a:endParaRPr lang="en-US" altLang="zh-CN" sz="2400" dirty="0"/>
          </a:p>
          <a:p>
            <a:pPr algn="just" eaLnBrk="1" hangingPunct="1">
              <a:lnSpc>
                <a:spcPct val="80000"/>
              </a:lnSpc>
              <a:buNone/>
            </a:pPr>
            <a:r>
              <a:rPr lang="en-US" altLang="zh-CN" sz="2400" dirty="0"/>
              <a:t>    </a:t>
            </a:r>
            <a:r>
              <a:rPr lang="en-US" altLang="zh-CN" sz="2400" u="sng" dirty="0"/>
              <a:t>The American companies always put much emphasis on product promotion.  Their general promotional means are advertising, product packaging and breaking the language barriers.  Advertising is a major made of communicating with customers throughout the world.</a:t>
            </a:r>
            <a:endParaRPr lang="en-US" altLang="zh-CN" sz="24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6867">
                                            <p:txEl>
                                              <p:charRg st="93" end="279"/>
                                            </p:txEl>
                                          </p:spTgt>
                                        </p:tgtEl>
                                        <p:attrNameLst>
                                          <p:attrName>style.visibility</p:attrName>
                                        </p:attrNameLst>
                                      </p:cBhvr>
                                      <p:to>
                                        <p:strVal val="visible"/>
                                      </p:to>
                                    </p:set>
                                    <p:animEffect transition="in" filter="diamond(in)">
                                      <p:cBhvr>
                                        <p:cTn id="7" dur="2000"/>
                                        <p:tgtEl>
                                          <p:spTgt spid="36867">
                                            <p:txEl>
                                              <p:charRg st="93" end="279"/>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6867">
                                            <p:txEl>
                                              <p:charRg st="400" end="661"/>
                                            </p:txEl>
                                          </p:spTgt>
                                        </p:tgtEl>
                                        <p:attrNameLst>
                                          <p:attrName>style.visibility</p:attrName>
                                        </p:attrNameLst>
                                      </p:cBhvr>
                                      <p:to>
                                        <p:strVal val="visible"/>
                                      </p:to>
                                    </p:set>
                                    <p:animEffect transition="in" filter="diamond(in)">
                                      <p:cBhvr>
                                        <p:cTn id="12" dur="2000"/>
                                        <p:tgtEl>
                                          <p:spTgt spid="36867">
                                            <p:txEl>
                                              <p:charRg st="400" end="6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7891" name="Rectangle 3"/>
          <p:cNvSpPr>
            <a:spLocks noGrp="1"/>
          </p:cNvSpPr>
          <p:nvPr>
            <p:ph idx="1"/>
          </p:nvPr>
        </p:nvSpPr>
        <p:spPr>
          <a:xfrm>
            <a:off x="381000" y="1600200"/>
            <a:ext cx="8153400" cy="4419600"/>
          </a:xfrm>
          <a:ln/>
        </p:spPr>
        <p:txBody>
          <a:bodyPr vert="horz" wrap="square" lIns="91440" tIns="45720" rIns="91440" bIns="45720" anchor="t" anchorCtr="0"/>
          <a:p>
            <a:pPr eaLnBrk="1" hangingPunct="1">
              <a:lnSpc>
                <a:spcPct val="80000"/>
              </a:lnSpc>
              <a:buNone/>
            </a:pPr>
            <a:r>
              <a:rPr lang="en-US" altLang="zh-CN" sz="2400" dirty="0"/>
              <a:t>6) How do Americans start with advertising? why do American companies need assistance from an advertising agency?</a:t>
            </a:r>
            <a:endParaRPr lang="en-US" altLang="zh-CN" sz="2400" dirty="0"/>
          </a:p>
          <a:p>
            <a:pPr eaLnBrk="1" hangingPunct="1">
              <a:lnSpc>
                <a:spcPct val="80000"/>
              </a:lnSpc>
              <a:buNone/>
            </a:pPr>
            <a:r>
              <a:rPr lang="en-US" altLang="zh-CN" sz="2400" dirty="0"/>
              <a:t>    </a:t>
            </a:r>
            <a:r>
              <a:rPr lang="en-US" altLang="zh-CN" sz="2400" u="sng" dirty="0"/>
              <a:t>One place to start advertising is the U.S. advertising agency, which may either have a foreign affiliate or know the agencies that operate in the chosen market.</a:t>
            </a:r>
            <a:endParaRPr lang="en-US" altLang="zh-CN" sz="2400" u="sng" dirty="0"/>
          </a:p>
          <a:p>
            <a:pPr eaLnBrk="1" hangingPunct="1">
              <a:lnSpc>
                <a:spcPct val="80000"/>
              </a:lnSpc>
              <a:buNone/>
            </a:pPr>
            <a:r>
              <a:rPr lang="en-US" altLang="zh-CN" sz="2400" dirty="0"/>
              <a:t>7) How do Americans do their advertising if they sell industrial products instead of consumer products?</a:t>
            </a:r>
            <a:endParaRPr lang="en-US" altLang="zh-CN" sz="2400" dirty="0"/>
          </a:p>
          <a:p>
            <a:pPr algn="just" eaLnBrk="1" hangingPunct="1">
              <a:lnSpc>
                <a:spcPct val="80000"/>
              </a:lnSpc>
              <a:buNone/>
            </a:pPr>
            <a:r>
              <a:rPr lang="en-US" altLang="zh-CN" sz="2400" dirty="0"/>
              <a:t>    </a:t>
            </a:r>
            <a:r>
              <a:rPr lang="en-US" altLang="zh-CN" sz="2400" u="sng" dirty="0"/>
              <a:t>If they sell Industrial products, a large and varied assortment of magazines covering international markets is available through U.S. publishers.  They can choose from both vertical magazines devoted to a specific industry or horizontal magazines cutting</a:t>
            </a:r>
            <a:endParaRPr lang="en-US" altLang="zh-CN" sz="24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7891">
                                            <p:txEl>
                                              <p:charRg st="114" end="279"/>
                                            </p:txEl>
                                          </p:spTgt>
                                        </p:tgtEl>
                                        <p:attrNameLst>
                                          <p:attrName>style.visibility</p:attrName>
                                        </p:attrNameLst>
                                      </p:cBhvr>
                                      <p:to>
                                        <p:strVal val="visible"/>
                                      </p:to>
                                    </p:set>
                                    <p:animEffect transition="in" filter="diamond(in)">
                                      <p:cBhvr>
                                        <p:cTn id="7" dur="2000"/>
                                        <p:tgtEl>
                                          <p:spTgt spid="37891">
                                            <p:txEl>
                                              <p:charRg st="114" end="279"/>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7891">
                                            <p:txEl>
                                              <p:charRg st="383" end="642"/>
                                            </p:txEl>
                                          </p:spTgt>
                                        </p:tgtEl>
                                        <p:attrNameLst>
                                          <p:attrName>style.visibility</p:attrName>
                                        </p:attrNameLst>
                                      </p:cBhvr>
                                      <p:to>
                                        <p:strVal val="visible"/>
                                      </p:to>
                                    </p:set>
                                    <p:animEffect transition="in" filter="diamond(in)">
                                      <p:cBhvr>
                                        <p:cTn id="12" dur="2000"/>
                                        <p:tgtEl>
                                          <p:spTgt spid="37891">
                                            <p:txEl>
                                              <p:charRg st="383" end="6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8915" name="Rectangle 3"/>
          <p:cNvSpPr>
            <a:spLocks noGrp="1"/>
          </p:cNvSpPr>
          <p:nvPr>
            <p:ph idx="1"/>
          </p:nvPr>
        </p:nvSpPr>
        <p:spPr>
          <a:xfrm>
            <a:off x="609600" y="1371600"/>
            <a:ext cx="7924800" cy="4648200"/>
          </a:xfrm>
          <a:ln/>
        </p:spPr>
        <p:txBody>
          <a:bodyPr vert="horz" wrap="square" lIns="91440" tIns="45720" rIns="91440" bIns="45720" anchor="t" anchorCtr="0"/>
          <a:p>
            <a:pPr algn="just" eaLnBrk="1" hangingPunct="1">
              <a:lnSpc>
                <a:spcPct val="90000"/>
              </a:lnSpc>
              <a:buNone/>
            </a:pPr>
            <a:r>
              <a:rPr lang="en-US" altLang="zh-CN" sz="2400" dirty="0"/>
              <a:t>    </a:t>
            </a:r>
            <a:r>
              <a:rPr lang="en-US" altLang="zh-CN" sz="2400" u="sng" dirty="0"/>
              <a:t>across many industries to cover a function such as maintenance.  A wide variety of consumer publications is also available, many U.S. publications are produced in multiple international editions, covering many languages.  Selecting regional advertising coverage for specific export markets helps them focus their message and saves the cost of advertising in markets they do not intend to cover.</a:t>
            </a:r>
            <a:endParaRPr lang="en-US" altLang="zh-CN" sz="2400" u="sng" dirty="0"/>
          </a:p>
          <a:p>
            <a:pPr eaLnBrk="1" hangingPunct="1">
              <a:lnSpc>
                <a:spcPct val="90000"/>
              </a:lnSpc>
              <a:buNone/>
            </a:pPr>
            <a:r>
              <a:rPr lang="en-US" altLang="zh-CN" sz="2400" dirty="0"/>
              <a:t>8) What other forms of advertising do Americans also consider?</a:t>
            </a:r>
            <a:endParaRPr lang="en-US" altLang="zh-CN" sz="2400" dirty="0"/>
          </a:p>
          <a:p>
            <a:pPr eaLnBrk="1" hangingPunct="1">
              <a:lnSpc>
                <a:spcPct val="90000"/>
              </a:lnSpc>
              <a:buNone/>
            </a:pPr>
            <a:r>
              <a:rPr lang="en-US" altLang="zh-CN" sz="2400" dirty="0"/>
              <a:t>    </a:t>
            </a:r>
            <a:r>
              <a:rPr lang="en-US" altLang="zh-CN" sz="2400" u="sng" dirty="0"/>
              <a:t>They also consider other forms of advertising and promotion, such as television and radio, which are especially effective in countries where illiteracy is high</a:t>
            </a:r>
            <a:r>
              <a:rPr lang="en-US" altLang="zh-CN" sz="2400" dirty="0"/>
              <a:t>. </a:t>
            </a: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8915">
                                            <p:txEl>
                                              <p:charRg st="0" end="399"/>
                                            </p:txEl>
                                          </p:spTgt>
                                        </p:tgtEl>
                                        <p:attrNameLst>
                                          <p:attrName>style.visibility</p:attrName>
                                        </p:attrNameLst>
                                      </p:cBhvr>
                                      <p:to>
                                        <p:strVal val="visible"/>
                                      </p:to>
                                    </p:set>
                                    <p:animEffect transition="in" filter="diamond(in)">
                                      <p:cBhvr>
                                        <p:cTn id="7" dur="2000"/>
                                        <p:tgtEl>
                                          <p:spTgt spid="38915">
                                            <p:txEl>
                                              <p:charRg st="0" end="399"/>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8915">
                                            <p:txEl>
                                              <p:charRg st="462" end="628"/>
                                            </p:txEl>
                                          </p:spTgt>
                                        </p:tgtEl>
                                        <p:attrNameLst>
                                          <p:attrName>style.visibility</p:attrName>
                                        </p:attrNameLst>
                                      </p:cBhvr>
                                      <p:to>
                                        <p:strVal val="visible"/>
                                      </p:to>
                                    </p:set>
                                    <p:animEffect transition="in" filter="diamond(in)">
                                      <p:cBhvr>
                                        <p:cTn id="12" dur="2000"/>
                                        <p:tgtEl>
                                          <p:spTgt spid="38915">
                                            <p:txEl>
                                              <p:charRg st="462" end="6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9939" name="Rectangle 3"/>
          <p:cNvSpPr>
            <a:spLocks noGrp="1"/>
          </p:cNvSpPr>
          <p:nvPr>
            <p:ph idx="1"/>
          </p:nvPr>
        </p:nvSpPr>
        <p:spPr>
          <a:xfrm>
            <a:off x="609600" y="1371600"/>
            <a:ext cx="7924800" cy="4648200"/>
          </a:xfrm>
          <a:ln/>
        </p:spPr>
        <p:txBody>
          <a:bodyPr vert="horz" wrap="square" lIns="91440" tIns="45720" rIns="91440" bIns="45720" anchor="t" anchorCtr="0"/>
          <a:p>
            <a:pPr algn="just" eaLnBrk="1" hangingPunct="1">
              <a:lnSpc>
                <a:spcPct val="80000"/>
              </a:lnSpc>
              <a:buNone/>
            </a:pPr>
            <a:r>
              <a:rPr lang="en-US" altLang="zh-CN" sz="2400" dirty="0"/>
              <a:t>    </a:t>
            </a:r>
            <a:r>
              <a:rPr lang="en-US" altLang="zh-CN" sz="2400" u="sng" dirty="0"/>
              <a:t>Outdoor advertising —billboards, posters, electric signs, streetcar and bus cards, etc. —also reaches a wide audience in most countries.  Direct mail marketing is also being used more frequently.</a:t>
            </a:r>
            <a:endParaRPr lang="en-US" altLang="zh-CN" sz="2400" u="sng" dirty="0"/>
          </a:p>
          <a:p>
            <a:pPr eaLnBrk="1" hangingPunct="1">
              <a:lnSpc>
                <a:spcPct val="80000"/>
              </a:lnSpc>
              <a:buNone/>
            </a:pPr>
            <a:r>
              <a:rPr lang="en-US" altLang="zh-CN" sz="2400" dirty="0"/>
              <a:t>9) How do Americans make use of product packaging for the purpose of product promotion?</a:t>
            </a:r>
            <a:endParaRPr lang="en-US" altLang="zh-CN" sz="2400" dirty="0"/>
          </a:p>
          <a:p>
            <a:pPr algn="just" eaLnBrk="1" hangingPunct="1">
              <a:lnSpc>
                <a:spcPct val="80000"/>
              </a:lnSpc>
              <a:buNone/>
            </a:pPr>
            <a:r>
              <a:rPr lang="en-US" altLang="zh-CN" sz="2400" dirty="0"/>
              <a:t>    </a:t>
            </a:r>
            <a:r>
              <a:rPr lang="en-US" altLang="zh-CN" sz="2400" u="sng" dirty="0"/>
              <a:t>Product packaging is an important aspect of overseas promotion.  Most American companies know that packaging must be designed to attract buyers’ attention, identify the product, and provide a reason to buy.  Some of American packaging needs to be redesigned for foreign tastes.  Certain photographs, signs, colors, and symbols may be considered inappropriate overseas.  Another important</a:t>
            </a:r>
            <a:endParaRPr lang="en-US" altLang="zh-CN" sz="24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9939">
                                            <p:txEl>
                                              <p:charRg st="0" end="200"/>
                                            </p:txEl>
                                          </p:spTgt>
                                        </p:tgtEl>
                                        <p:attrNameLst>
                                          <p:attrName>style.visibility</p:attrName>
                                        </p:attrNameLst>
                                      </p:cBhvr>
                                      <p:to>
                                        <p:strVal val="visible"/>
                                      </p:to>
                                    </p:set>
                                    <p:animEffect transition="in" filter="diamond(in)">
                                      <p:cBhvr>
                                        <p:cTn id="7" dur="2000"/>
                                        <p:tgtEl>
                                          <p:spTgt spid="39939">
                                            <p:txEl>
                                              <p:charRg st="0" end="20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9939">
                                            <p:txEl>
                                              <p:charRg st="288" end="680"/>
                                            </p:txEl>
                                          </p:spTgt>
                                        </p:tgtEl>
                                        <p:attrNameLst>
                                          <p:attrName>style.visibility</p:attrName>
                                        </p:attrNameLst>
                                      </p:cBhvr>
                                      <p:to>
                                        <p:strVal val="visible"/>
                                      </p:to>
                                    </p:set>
                                    <p:animEffect transition="in" filter="diamond(in)">
                                      <p:cBhvr>
                                        <p:cTn id="12" dur="2000"/>
                                        <p:tgtEl>
                                          <p:spTgt spid="39939">
                                            <p:txEl>
                                              <p:charRg st="288" end="6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40963" name="Rectangle 3"/>
          <p:cNvSpPr>
            <a:spLocks noGrp="1"/>
          </p:cNvSpPr>
          <p:nvPr>
            <p:ph idx="1"/>
          </p:nvPr>
        </p:nvSpPr>
        <p:spPr>
          <a:ln/>
        </p:spPr>
        <p:txBody>
          <a:bodyPr vert="horz" wrap="square" lIns="91440" tIns="45720" rIns="91440" bIns="45720" anchor="t" anchorCtr="0"/>
          <a:p>
            <a:pPr algn="just" eaLnBrk="1" hangingPunct="1">
              <a:lnSpc>
                <a:spcPct val="90000"/>
              </a:lnSpc>
              <a:buNone/>
            </a:pPr>
            <a:r>
              <a:rPr lang="en-US" altLang="zh-CN" sz="2400" dirty="0"/>
              <a:t>    </a:t>
            </a:r>
            <a:r>
              <a:rPr lang="en-US" altLang="zh-CN" sz="2400" u="sng" dirty="0"/>
              <a:t>consideration by the Americans in designing packages for foreign shipment and sale is protection against breakage and spoilage while in shipment.  Overseas sales agents can often make valuable suggestions regarding package design.</a:t>
            </a:r>
            <a:r>
              <a:rPr lang="en-US" altLang="zh-CN" sz="2400" dirty="0"/>
              <a:t> </a:t>
            </a:r>
            <a:endParaRPr lang="en-US" altLang="zh-CN" sz="2400" dirty="0"/>
          </a:p>
          <a:p>
            <a:pPr eaLnBrk="1" hangingPunct="1">
              <a:lnSpc>
                <a:spcPct val="90000"/>
              </a:lnSpc>
              <a:buNone/>
            </a:pPr>
            <a:r>
              <a:rPr lang="en-US" altLang="zh-CN" sz="2400" dirty="0"/>
              <a:t>10) How do Americans break the language barriers?</a:t>
            </a:r>
            <a:endParaRPr lang="en-US" altLang="zh-CN" sz="2400" dirty="0"/>
          </a:p>
          <a:p>
            <a:pPr algn="just" eaLnBrk="1" hangingPunct="1">
              <a:lnSpc>
                <a:spcPct val="90000"/>
              </a:lnSpc>
              <a:buNone/>
            </a:pPr>
            <a:r>
              <a:rPr lang="en-US" altLang="zh-CN" sz="2400" dirty="0"/>
              <a:t>    </a:t>
            </a:r>
            <a:r>
              <a:rPr lang="en-US" altLang="zh-CN" sz="2400" u="sng" dirty="0"/>
              <a:t>One of the ways they break the language barriers is translating product manuals, sales brochures, technical proposals, stock prospectuses, and annual reports into any other foreign languages.</a:t>
            </a:r>
            <a:endParaRPr lang="en-US" altLang="zh-CN" sz="24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0963">
                                            <p:txEl>
                                              <p:charRg st="0" end="236"/>
                                            </p:txEl>
                                          </p:spTgt>
                                        </p:tgtEl>
                                        <p:attrNameLst>
                                          <p:attrName>style.visibility</p:attrName>
                                        </p:attrNameLst>
                                      </p:cBhvr>
                                      <p:to>
                                        <p:strVal val="visible"/>
                                      </p:to>
                                    </p:set>
                                    <p:animEffect transition="in" filter="diamond(in)">
                                      <p:cBhvr>
                                        <p:cTn id="7" dur="2000"/>
                                        <p:tgtEl>
                                          <p:spTgt spid="40963">
                                            <p:txEl>
                                              <p:charRg st="0" end="236"/>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0963">
                                            <p:txEl>
                                              <p:charRg st="286" end="482"/>
                                            </p:txEl>
                                          </p:spTgt>
                                        </p:tgtEl>
                                        <p:attrNameLst>
                                          <p:attrName>style.visibility</p:attrName>
                                        </p:attrNameLst>
                                      </p:cBhvr>
                                      <p:to>
                                        <p:strVal val="visible"/>
                                      </p:to>
                                    </p:set>
                                    <p:animEffect transition="in" filter="diamond(in)">
                                      <p:cBhvr>
                                        <p:cTn id="12" dur="2000"/>
                                        <p:tgtEl>
                                          <p:spTgt spid="40963">
                                            <p:txEl>
                                              <p:charRg st="286" end="48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Grp="1"/>
          </p:cNvSpPr>
          <p:nvPr>
            <p:ph type="title"/>
          </p:nvPr>
        </p:nvSpPr>
        <p:spPr>
          <a:ln/>
        </p:spPr>
        <p:txBody>
          <a:bodyPr vert="horz" wrap="square" lIns="91440" tIns="45720" rIns="91440" bIns="45720" anchor="ctr" anchorCtr="0"/>
          <a:p>
            <a:pPr eaLnBrk="1" hangingPunct="1"/>
            <a:r>
              <a:rPr lang="en-US" altLang="zh-CN" sz="2400" b="1" dirty="0"/>
              <a:t>2. Translate the following into English:</a:t>
            </a:r>
            <a:br>
              <a:rPr lang="en-US" altLang="zh-CN" sz="2400" b="1" dirty="0"/>
            </a:br>
            <a:endParaRPr lang="en-US" altLang="zh-CN" sz="2400" dirty="0"/>
          </a:p>
        </p:txBody>
      </p:sp>
      <p:sp>
        <p:nvSpPr>
          <p:cNvPr id="41987" name="Rectangle 3"/>
          <p:cNvSpPr>
            <a:spLocks noGrp="1"/>
          </p:cNvSpPr>
          <p:nvPr>
            <p:ph idx="1"/>
          </p:nvPr>
        </p:nvSpPr>
        <p:spPr>
          <a:xfrm>
            <a:off x="609600" y="1447800"/>
            <a:ext cx="7924800" cy="4800600"/>
          </a:xfrm>
          <a:ln/>
        </p:spPr>
        <p:txBody>
          <a:bodyPr vert="horz" wrap="square" lIns="91440" tIns="45720" rIns="91440" bIns="45720" anchor="t" anchorCtr="0"/>
          <a:p>
            <a:pPr marL="609600" indent="-609600" eaLnBrk="1" hangingPunct="1">
              <a:lnSpc>
                <a:spcPct val="90000"/>
              </a:lnSpc>
              <a:buNone/>
            </a:pPr>
            <a:r>
              <a:rPr lang="en-US" altLang="zh-CN" sz="2400" dirty="0"/>
              <a:t>1)</a:t>
            </a:r>
            <a:r>
              <a:rPr lang="zh-CN" altLang="en-US" sz="2400" dirty="0"/>
              <a:t>营销战略</a:t>
            </a:r>
            <a:endParaRPr lang="zh-CN" altLang="en-US" sz="2400" dirty="0"/>
          </a:p>
          <a:p>
            <a:pPr marL="609600" indent="-609600" eaLnBrk="1" hangingPunct="1">
              <a:lnSpc>
                <a:spcPct val="90000"/>
              </a:lnSpc>
              <a:buNone/>
            </a:pPr>
            <a:r>
              <a:rPr lang="zh-CN" altLang="en-US" sz="2400" dirty="0"/>
              <a:t>    </a:t>
            </a:r>
            <a:r>
              <a:rPr lang="en-US" altLang="zh-CN" sz="2400" dirty="0"/>
              <a:t>marketing strategy</a:t>
            </a:r>
            <a:endParaRPr lang="en-US" altLang="zh-CN" sz="2400" dirty="0"/>
          </a:p>
          <a:p>
            <a:pPr marL="609600" indent="-609600" eaLnBrk="1" hangingPunct="1">
              <a:lnSpc>
                <a:spcPct val="90000"/>
              </a:lnSpc>
              <a:buNone/>
            </a:pPr>
            <a:r>
              <a:rPr lang="en-US" altLang="zh-CN" sz="2400" dirty="0"/>
              <a:t>2) </a:t>
            </a:r>
            <a:r>
              <a:rPr lang="zh-CN" altLang="en-US" sz="2400" dirty="0"/>
              <a:t>促销</a:t>
            </a:r>
            <a:endParaRPr lang="zh-CN" altLang="en-US" sz="2400" dirty="0"/>
          </a:p>
          <a:p>
            <a:pPr marL="609600" indent="-609600" eaLnBrk="1" hangingPunct="1">
              <a:lnSpc>
                <a:spcPct val="90000"/>
              </a:lnSpc>
              <a:buNone/>
            </a:pPr>
            <a:r>
              <a:rPr lang="zh-CN" altLang="en-US" sz="2400" dirty="0"/>
              <a:t>    </a:t>
            </a:r>
            <a:r>
              <a:rPr lang="en-US" altLang="zh-CN" sz="2400" dirty="0"/>
              <a:t>promotion </a:t>
            </a:r>
            <a:endParaRPr lang="en-US" altLang="zh-CN" sz="2400" dirty="0"/>
          </a:p>
          <a:p>
            <a:pPr marL="609600" indent="-609600" eaLnBrk="1" hangingPunct="1">
              <a:lnSpc>
                <a:spcPct val="90000"/>
              </a:lnSpc>
              <a:buNone/>
            </a:pPr>
            <a:r>
              <a:rPr lang="en-US" altLang="zh-CN" sz="2400" dirty="0"/>
              <a:t>3) </a:t>
            </a:r>
            <a:r>
              <a:rPr lang="zh-CN" altLang="en-US" sz="2400" dirty="0"/>
              <a:t>产品策划</a:t>
            </a:r>
            <a:endParaRPr lang="zh-CN" altLang="en-US" sz="2400" dirty="0"/>
          </a:p>
          <a:p>
            <a:pPr marL="609600" indent="-609600" eaLnBrk="1" hangingPunct="1">
              <a:lnSpc>
                <a:spcPct val="90000"/>
              </a:lnSpc>
              <a:buNone/>
            </a:pPr>
            <a:r>
              <a:rPr lang="zh-CN" altLang="en-US" sz="2400" dirty="0"/>
              <a:t>    </a:t>
            </a:r>
            <a:r>
              <a:rPr lang="en-US" altLang="zh-CN" sz="2400" dirty="0"/>
              <a:t>product planning</a:t>
            </a:r>
            <a:endParaRPr lang="en-US" altLang="zh-CN" sz="2400" dirty="0"/>
          </a:p>
          <a:p>
            <a:pPr marL="609600" indent="-609600" eaLnBrk="1" hangingPunct="1">
              <a:lnSpc>
                <a:spcPct val="90000"/>
              </a:lnSpc>
              <a:buNone/>
            </a:pPr>
            <a:r>
              <a:rPr lang="en-US" altLang="zh-CN" sz="2400" dirty="0"/>
              <a:t>4) </a:t>
            </a:r>
            <a:r>
              <a:rPr lang="zh-CN" altLang="en-US" sz="2400" dirty="0"/>
              <a:t>品牌名称</a:t>
            </a:r>
            <a:endParaRPr lang="zh-CN" altLang="en-US" sz="2400" dirty="0"/>
          </a:p>
          <a:p>
            <a:pPr marL="609600" indent="-609600" eaLnBrk="1" hangingPunct="1">
              <a:lnSpc>
                <a:spcPct val="90000"/>
              </a:lnSpc>
              <a:buNone/>
            </a:pPr>
            <a:r>
              <a:rPr lang="zh-CN" altLang="en-US" sz="2400" dirty="0"/>
              <a:t>    </a:t>
            </a:r>
            <a:r>
              <a:rPr lang="en-US" altLang="zh-CN" sz="2400" dirty="0"/>
              <a:t>brand name </a:t>
            </a:r>
            <a:endParaRPr lang="en-US" altLang="zh-CN" sz="2400" dirty="0"/>
          </a:p>
          <a:p>
            <a:pPr marL="609600" indent="-609600" eaLnBrk="1" hangingPunct="1">
              <a:lnSpc>
                <a:spcPct val="90000"/>
              </a:lnSpc>
              <a:buNone/>
            </a:pPr>
            <a:r>
              <a:rPr lang="en-US" altLang="zh-CN" sz="2400" dirty="0"/>
              <a:t>5) </a:t>
            </a:r>
            <a:r>
              <a:rPr lang="zh-CN" altLang="en-US" sz="2400" dirty="0"/>
              <a:t>市场总销售</a:t>
            </a:r>
            <a:endParaRPr lang="zh-CN" altLang="en-US" sz="2400" dirty="0"/>
          </a:p>
          <a:p>
            <a:pPr marL="609600" indent="-609600" eaLnBrk="1" hangingPunct="1">
              <a:lnSpc>
                <a:spcPct val="90000"/>
              </a:lnSpc>
              <a:buNone/>
            </a:pPr>
            <a:r>
              <a:rPr lang="zh-CN" altLang="en-US" sz="2400" dirty="0"/>
              <a:t>    </a:t>
            </a:r>
            <a:r>
              <a:rPr lang="en-US" altLang="zh-CN" sz="2400" dirty="0"/>
              <a:t>total market sales</a:t>
            </a: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1987">
                                            <p:txEl>
                                              <p:charRg st="7" end="30"/>
                                            </p:txEl>
                                          </p:spTgt>
                                        </p:tgtEl>
                                        <p:attrNameLst>
                                          <p:attrName>style.visibility</p:attrName>
                                        </p:attrNameLst>
                                      </p:cBhvr>
                                      <p:to>
                                        <p:strVal val="visible"/>
                                      </p:to>
                                    </p:set>
                                    <p:animEffect transition="in" filter="diamond(in)">
                                      <p:cBhvr>
                                        <p:cTn id="7" dur="2000"/>
                                        <p:tgtEl>
                                          <p:spTgt spid="41987">
                                            <p:txEl>
                                              <p:charRg st="7" end="3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1987">
                                            <p:txEl>
                                              <p:charRg st="36" end="51"/>
                                            </p:txEl>
                                          </p:spTgt>
                                        </p:tgtEl>
                                        <p:attrNameLst>
                                          <p:attrName>style.visibility</p:attrName>
                                        </p:attrNameLst>
                                      </p:cBhvr>
                                      <p:to>
                                        <p:strVal val="visible"/>
                                      </p:to>
                                    </p:set>
                                    <p:animEffect transition="in" filter="diamond(in)">
                                      <p:cBhvr>
                                        <p:cTn id="12" dur="2000"/>
                                        <p:tgtEl>
                                          <p:spTgt spid="41987">
                                            <p:txEl>
                                              <p:charRg st="36" end="5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1987">
                                            <p:txEl>
                                              <p:charRg st="59" end="80"/>
                                            </p:txEl>
                                          </p:spTgt>
                                        </p:tgtEl>
                                        <p:attrNameLst>
                                          <p:attrName>style.visibility</p:attrName>
                                        </p:attrNameLst>
                                      </p:cBhvr>
                                      <p:to>
                                        <p:strVal val="visible"/>
                                      </p:to>
                                    </p:set>
                                    <p:animEffect transition="in" filter="diamond(in)">
                                      <p:cBhvr>
                                        <p:cTn id="17" dur="2000"/>
                                        <p:tgtEl>
                                          <p:spTgt spid="41987">
                                            <p:txEl>
                                              <p:charRg st="59" end="8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41987">
                                            <p:txEl>
                                              <p:charRg st="88" end="104"/>
                                            </p:txEl>
                                          </p:spTgt>
                                        </p:tgtEl>
                                        <p:attrNameLst>
                                          <p:attrName>style.visibility</p:attrName>
                                        </p:attrNameLst>
                                      </p:cBhvr>
                                      <p:to>
                                        <p:strVal val="visible"/>
                                      </p:to>
                                    </p:set>
                                    <p:animEffect transition="in" filter="diamond(in)">
                                      <p:cBhvr>
                                        <p:cTn id="22" dur="2000"/>
                                        <p:tgtEl>
                                          <p:spTgt spid="41987">
                                            <p:txEl>
                                              <p:charRg st="88" end="10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41987">
                                            <p:txEl>
                                              <p:charRg st="113" end="136"/>
                                            </p:txEl>
                                          </p:spTgt>
                                        </p:tgtEl>
                                        <p:attrNameLst>
                                          <p:attrName>style.visibility</p:attrName>
                                        </p:attrNameLst>
                                      </p:cBhvr>
                                      <p:to>
                                        <p:strVal val="visible"/>
                                      </p:to>
                                    </p:set>
                                    <p:animEffect transition="in" filter="diamond(in)">
                                      <p:cBhvr>
                                        <p:cTn id="27" dur="2000"/>
                                        <p:tgtEl>
                                          <p:spTgt spid="41987">
                                            <p:txEl>
                                              <p:charRg st="113"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47107" name="Rectangle 3"/>
          <p:cNvSpPr>
            <a:spLocks noGrp="1"/>
          </p:cNvSpPr>
          <p:nvPr>
            <p:ph idx="1"/>
          </p:nvPr>
        </p:nvSpPr>
        <p:spPr>
          <a:xfrm>
            <a:off x="533400" y="1524000"/>
            <a:ext cx="7924800" cy="4419600"/>
          </a:xfrm>
          <a:ln/>
        </p:spPr>
        <p:txBody>
          <a:bodyPr vert="horz" wrap="square" lIns="91440" tIns="45720" rIns="91440" bIns="45720" anchor="t" anchorCtr="0"/>
          <a:p>
            <a:pPr eaLnBrk="1" hangingPunct="1">
              <a:lnSpc>
                <a:spcPct val="80000"/>
              </a:lnSpc>
              <a:buNone/>
            </a:pPr>
            <a:r>
              <a:rPr lang="en-US" altLang="zh-CN" sz="2400" dirty="0"/>
              <a:t>6) </a:t>
            </a:r>
            <a:r>
              <a:rPr lang="zh-CN" altLang="en-US" sz="2400" dirty="0"/>
              <a:t>产品生命周期</a:t>
            </a:r>
            <a:endParaRPr lang="zh-CN" altLang="en-US" sz="2400" dirty="0"/>
          </a:p>
          <a:p>
            <a:pPr eaLnBrk="1" hangingPunct="1">
              <a:lnSpc>
                <a:spcPct val="80000"/>
              </a:lnSpc>
              <a:buNone/>
            </a:pPr>
            <a:r>
              <a:rPr lang="zh-CN" altLang="en-US" sz="2400" dirty="0"/>
              <a:t>    </a:t>
            </a:r>
            <a:r>
              <a:rPr lang="en-US" altLang="zh-CN" sz="2400" dirty="0"/>
              <a:t>the product’s life cycle </a:t>
            </a:r>
            <a:endParaRPr lang="en-US" altLang="zh-CN" sz="2400" dirty="0"/>
          </a:p>
          <a:p>
            <a:pPr eaLnBrk="1" hangingPunct="1">
              <a:lnSpc>
                <a:spcPct val="80000"/>
              </a:lnSpc>
              <a:buNone/>
            </a:pPr>
            <a:r>
              <a:rPr lang="en-US" altLang="zh-CN" sz="2400" dirty="0"/>
              <a:t>7) </a:t>
            </a:r>
            <a:r>
              <a:rPr lang="zh-CN" altLang="en-US" sz="2400" dirty="0"/>
              <a:t>分销渠道 </a:t>
            </a:r>
            <a:endParaRPr lang="zh-CN" altLang="en-US" sz="2400" dirty="0"/>
          </a:p>
          <a:p>
            <a:pPr eaLnBrk="1" hangingPunct="1">
              <a:lnSpc>
                <a:spcPct val="80000"/>
              </a:lnSpc>
              <a:buNone/>
            </a:pPr>
            <a:r>
              <a:rPr lang="zh-CN" altLang="en-US" sz="2400" dirty="0"/>
              <a:t>    </a:t>
            </a:r>
            <a:r>
              <a:rPr lang="en-US" altLang="zh-CN" sz="2400" dirty="0"/>
              <a:t>channels of distribution</a:t>
            </a:r>
            <a:endParaRPr lang="en-US" altLang="zh-CN" sz="2400" dirty="0"/>
          </a:p>
          <a:p>
            <a:pPr eaLnBrk="1" hangingPunct="1">
              <a:lnSpc>
                <a:spcPct val="80000"/>
              </a:lnSpc>
              <a:buNone/>
            </a:pPr>
            <a:r>
              <a:rPr lang="en-US" altLang="zh-CN" sz="2400" dirty="0"/>
              <a:t>8) </a:t>
            </a:r>
            <a:r>
              <a:rPr lang="zh-CN" altLang="en-US" sz="2400" dirty="0"/>
              <a:t>中间商</a:t>
            </a:r>
            <a:endParaRPr lang="zh-CN" altLang="en-US" sz="2400" dirty="0"/>
          </a:p>
          <a:p>
            <a:pPr eaLnBrk="1" hangingPunct="1">
              <a:lnSpc>
                <a:spcPct val="80000"/>
              </a:lnSpc>
              <a:buNone/>
            </a:pPr>
            <a:r>
              <a:rPr lang="zh-CN" altLang="en-US" sz="2400" dirty="0"/>
              <a:t>    </a:t>
            </a:r>
            <a:r>
              <a:rPr lang="en-US" altLang="zh-CN" sz="2400" dirty="0"/>
              <a:t>middleman </a:t>
            </a:r>
            <a:endParaRPr lang="en-US" altLang="zh-CN" sz="2400" dirty="0"/>
          </a:p>
          <a:p>
            <a:pPr eaLnBrk="1" hangingPunct="1">
              <a:lnSpc>
                <a:spcPct val="80000"/>
              </a:lnSpc>
              <a:buNone/>
            </a:pPr>
            <a:r>
              <a:rPr lang="en-US" altLang="zh-CN" sz="2400" dirty="0"/>
              <a:t>9) </a:t>
            </a:r>
            <a:r>
              <a:rPr lang="zh-CN" altLang="en-US" sz="2400" dirty="0"/>
              <a:t>批发商 </a:t>
            </a:r>
            <a:endParaRPr lang="zh-CN" altLang="en-US" sz="2400" dirty="0"/>
          </a:p>
          <a:p>
            <a:pPr eaLnBrk="1" hangingPunct="1">
              <a:lnSpc>
                <a:spcPct val="80000"/>
              </a:lnSpc>
              <a:buNone/>
            </a:pPr>
            <a:r>
              <a:rPr lang="zh-CN" altLang="en-US" sz="2400" dirty="0"/>
              <a:t>    </a:t>
            </a:r>
            <a:r>
              <a:rPr lang="en-US" altLang="zh-CN" sz="2400" dirty="0"/>
              <a:t>wholesaler</a:t>
            </a:r>
            <a:endParaRPr lang="en-US" altLang="zh-CN" sz="2400" dirty="0"/>
          </a:p>
          <a:p>
            <a:pPr eaLnBrk="1" hangingPunct="1">
              <a:lnSpc>
                <a:spcPct val="80000"/>
              </a:lnSpc>
              <a:buNone/>
            </a:pPr>
            <a:r>
              <a:rPr lang="en-US" altLang="zh-CN" sz="2400" dirty="0"/>
              <a:t>10) </a:t>
            </a:r>
            <a:r>
              <a:rPr lang="zh-CN" altLang="en-US" sz="2400" dirty="0"/>
              <a:t>促销技巧</a:t>
            </a:r>
            <a:endParaRPr lang="zh-CN" altLang="en-US" sz="2400" dirty="0"/>
          </a:p>
          <a:p>
            <a:pPr eaLnBrk="1" hangingPunct="1">
              <a:lnSpc>
                <a:spcPct val="80000"/>
              </a:lnSpc>
              <a:buNone/>
            </a:pPr>
            <a:r>
              <a:rPr lang="zh-CN" altLang="en-US" sz="2400" dirty="0"/>
              <a:t>    </a:t>
            </a:r>
            <a:r>
              <a:rPr lang="en-US" altLang="zh-CN" sz="2400" dirty="0"/>
              <a:t>promotional techniques</a:t>
            </a:r>
            <a:endParaRPr lang="en-US" altLang="zh-CN" sz="2400" dirty="0"/>
          </a:p>
          <a:p>
            <a:pPr eaLnBrk="1" hangingPunct="1">
              <a:lnSpc>
                <a:spcPct val="80000"/>
              </a:lnSpc>
            </a:pPr>
            <a:endParaRPr lang="en-US" altLang="zh-CN"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7107">
                                            <p:txEl>
                                              <p:charRg st="10" end="40"/>
                                            </p:txEl>
                                          </p:spTgt>
                                        </p:tgtEl>
                                        <p:attrNameLst>
                                          <p:attrName>style.visibility</p:attrName>
                                        </p:attrNameLst>
                                      </p:cBhvr>
                                      <p:to>
                                        <p:strVal val="visible"/>
                                      </p:to>
                                    </p:set>
                                    <p:animEffect transition="in" filter="diamond(in)">
                                      <p:cBhvr>
                                        <p:cTn id="7" dur="2000"/>
                                        <p:tgtEl>
                                          <p:spTgt spid="47107">
                                            <p:txEl>
                                              <p:charRg st="10" end="4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7107">
                                            <p:txEl>
                                              <p:charRg st="49" end="78"/>
                                            </p:txEl>
                                          </p:spTgt>
                                        </p:tgtEl>
                                        <p:attrNameLst>
                                          <p:attrName>style.visibility</p:attrName>
                                        </p:attrNameLst>
                                      </p:cBhvr>
                                      <p:to>
                                        <p:strVal val="visible"/>
                                      </p:to>
                                    </p:set>
                                    <p:animEffect transition="in" filter="diamond(in)">
                                      <p:cBhvr>
                                        <p:cTn id="12" dur="2000"/>
                                        <p:tgtEl>
                                          <p:spTgt spid="47107">
                                            <p:txEl>
                                              <p:charRg st="49" end="7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7107">
                                            <p:txEl>
                                              <p:charRg st="85" end="100"/>
                                            </p:txEl>
                                          </p:spTgt>
                                        </p:tgtEl>
                                        <p:attrNameLst>
                                          <p:attrName>style.visibility</p:attrName>
                                        </p:attrNameLst>
                                      </p:cBhvr>
                                      <p:to>
                                        <p:strVal val="visible"/>
                                      </p:to>
                                    </p:set>
                                    <p:animEffect transition="in" filter="diamond(in)">
                                      <p:cBhvr>
                                        <p:cTn id="17" dur="2000"/>
                                        <p:tgtEl>
                                          <p:spTgt spid="47107">
                                            <p:txEl>
                                              <p:charRg st="85" end="10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47107">
                                            <p:txEl>
                                              <p:charRg st="108" end="123"/>
                                            </p:txEl>
                                          </p:spTgt>
                                        </p:tgtEl>
                                        <p:attrNameLst>
                                          <p:attrName>style.visibility</p:attrName>
                                        </p:attrNameLst>
                                      </p:cBhvr>
                                      <p:to>
                                        <p:strVal val="visible"/>
                                      </p:to>
                                    </p:set>
                                    <p:animEffect transition="in" filter="diamond(in)">
                                      <p:cBhvr>
                                        <p:cTn id="22" dur="2000"/>
                                        <p:tgtEl>
                                          <p:spTgt spid="47107">
                                            <p:txEl>
                                              <p:charRg st="108" end="12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47107">
                                            <p:txEl>
                                              <p:charRg st="132" end="159"/>
                                            </p:txEl>
                                          </p:spTgt>
                                        </p:tgtEl>
                                        <p:attrNameLst>
                                          <p:attrName>style.visibility</p:attrName>
                                        </p:attrNameLst>
                                      </p:cBhvr>
                                      <p:to>
                                        <p:strVal val="visible"/>
                                      </p:to>
                                    </p:set>
                                    <p:animEffect transition="in" filter="diamond(in)">
                                      <p:cBhvr>
                                        <p:cTn id="27" dur="2000"/>
                                        <p:tgtEl>
                                          <p:spTgt spid="47107">
                                            <p:txEl>
                                              <p:charRg st="132" end="1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p:cNvSpPr>
          <p:nvPr>
            <p:ph type="title"/>
          </p:nvPr>
        </p:nvSpPr>
        <p:spPr>
          <a:ln/>
        </p:spPr>
        <p:txBody>
          <a:bodyPr vert="horz" wrap="square" lIns="91440" tIns="45720" rIns="91440" bIns="45720" anchor="ctr" anchorCtr="0"/>
          <a:p>
            <a:pPr eaLnBrk="1" hangingPunct="1"/>
            <a:r>
              <a:rPr lang="en-US" altLang="zh-CN" sz="2800" b="1" dirty="0"/>
              <a:t>3. Read the Following Passage and Fill in the Blanks with Appropriate Words:</a:t>
            </a:r>
            <a:r>
              <a:rPr lang="en-US" altLang="zh-CN" sz="3800" dirty="0"/>
              <a:t> </a:t>
            </a:r>
            <a:endParaRPr lang="en-US" altLang="zh-CN" sz="3800" dirty="0"/>
          </a:p>
        </p:txBody>
      </p:sp>
      <p:sp>
        <p:nvSpPr>
          <p:cNvPr id="30723" name="Rectangle 3"/>
          <p:cNvSpPr>
            <a:spLocks noGrp="1"/>
          </p:cNvSpPr>
          <p:nvPr>
            <p:ph idx="1"/>
          </p:nvPr>
        </p:nvSpPr>
        <p:spPr>
          <a:xfrm>
            <a:off x="381000" y="1447800"/>
            <a:ext cx="7924800" cy="4419600"/>
          </a:xfrm>
          <a:ln/>
        </p:spPr>
        <p:txBody>
          <a:bodyPr vert="horz" wrap="square" lIns="91440" tIns="45720" rIns="91440" bIns="45720" anchor="t" anchorCtr="0"/>
          <a:p>
            <a:pPr algn="just" eaLnBrk="1" hangingPunct="1">
              <a:lnSpc>
                <a:spcPct val="80000"/>
              </a:lnSpc>
              <a:buNone/>
            </a:pPr>
            <a:r>
              <a:rPr lang="en-US" altLang="zh-CN" sz="2400" dirty="0"/>
              <a:t>         Many marketers </a:t>
            </a:r>
            <a:r>
              <a:rPr lang="en-US" altLang="zh-CN" sz="2400" u="sng" dirty="0"/>
              <a:t>               </a:t>
            </a:r>
            <a:r>
              <a:rPr lang="en-US" altLang="zh-CN" sz="2400" dirty="0"/>
              <a:t>sales promotion as everything </a:t>
            </a:r>
            <a:r>
              <a:rPr lang="en-US" altLang="zh-CN" sz="2400" u="sng" dirty="0"/>
              <a:t>            </a:t>
            </a:r>
            <a:r>
              <a:rPr lang="en-US" altLang="zh-CN" sz="2400" dirty="0"/>
              <a:t> the realm of promotion that is not </a:t>
            </a:r>
            <a:endParaRPr lang="en-US" altLang="zh-CN" sz="2400" dirty="0"/>
          </a:p>
          <a:p>
            <a:pPr algn="just" eaLnBrk="1" hangingPunct="1">
              <a:lnSpc>
                <a:spcPct val="80000"/>
              </a:lnSpc>
              <a:buNone/>
            </a:pPr>
            <a:r>
              <a:rPr lang="en-US" altLang="zh-CN" sz="2400" dirty="0"/>
              <a:t>     </a:t>
            </a:r>
            <a:r>
              <a:rPr lang="en-US" altLang="zh-CN" sz="2400" u="sng" dirty="0"/>
              <a:t>           </a:t>
            </a:r>
            <a:r>
              <a:rPr lang="en-US" altLang="zh-CN" sz="2400" dirty="0"/>
              <a:t>identifiable as wither advertising, publicity, or personal selling. This </a:t>
            </a:r>
            <a:r>
              <a:rPr lang="en-US" altLang="zh-CN" sz="2400" u="sng" dirty="0"/>
              <a:t>                </a:t>
            </a:r>
            <a:r>
              <a:rPr lang="en-US" altLang="zh-CN" sz="2400" dirty="0"/>
              <a:t>approach “by default” can easily be detected in the formal </a:t>
            </a:r>
            <a:r>
              <a:rPr lang="en-US" altLang="zh-CN" sz="2400" u="sng" dirty="0"/>
              <a:t>                </a:t>
            </a:r>
            <a:r>
              <a:rPr lang="en-US" altLang="zh-CN" sz="2400" dirty="0"/>
              <a:t> of sales promotion as offered by the Definitions</a:t>
            </a:r>
            <a:r>
              <a:rPr lang="en-US" altLang="zh-CN" sz="2400" u="sng" dirty="0"/>
              <a:t>                     </a:t>
            </a:r>
            <a:r>
              <a:rPr lang="en-US" altLang="zh-CN" sz="2400" dirty="0"/>
              <a:t>of the Anerucab.</a:t>
            </a:r>
            <a:endParaRPr lang="en-US" altLang="zh-CN" sz="2400" dirty="0"/>
          </a:p>
          <a:p>
            <a:pPr algn="just" eaLnBrk="1" hangingPunct="1">
              <a:lnSpc>
                <a:spcPct val="80000"/>
              </a:lnSpc>
              <a:buNone/>
            </a:pPr>
            <a:r>
              <a:rPr lang="en-US" altLang="zh-CN" sz="2400" dirty="0"/>
              <a:t>         Marketing Association: “Sales promotion are</a:t>
            </a:r>
            <a:r>
              <a:rPr lang="en-US" altLang="zh-CN" sz="2400" u="sng" dirty="0"/>
              <a:t>  </a:t>
            </a:r>
            <a:endParaRPr lang="en-US" altLang="zh-CN" sz="2400" u="sng" dirty="0"/>
          </a:p>
          <a:p>
            <a:pPr algn="just" eaLnBrk="1" hangingPunct="1">
              <a:lnSpc>
                <a:spcPct val="80000"/>
              </a:lnSpc>
              <a:buNone/>
            </a:pPr>
            <a:r>
              <a:rPr lang="en-US" altLang="zh-CN" sz="2400" dirty="0"/>
              <a:t>      </a:t>
            </a:r>
            <a:r>
              <a:rPr lang="en-US" altLang="zh-CN" sz="2400" u="sng" dirty="0"/>
              <a:t>             </a:t>
            </a:r>
            <a:r>
              <a:rPr lang="en-US" altLang="zh-CN" sz="2400" dirty="0"/>
              <a:t> marketing activities other than personal selling, advertising and publicity </a:t>
            </a:r>
            <a:r>
              <a:rPr lang="en-US" altLang="zh-CN" sz="2400" u="sng" dirty="0"/>
              <a:t>          </a:t>
            </a:r>
            <a:r>
              <a:rPr lang="en-US" altLang="zh-CN" sz="2400" dirty="0"/>
              <a:t>simulate consumer purchasing and dealer</a:t>
            </a:r>
            <a:r>
              <a:rPr lang="en-US" altLang="zh-CN" sz="2400" u="sng" dirty="0"/>
              <a:t>                       </a:t>
            </a:r>
            <a:r>
              <a:rPr lang="en-US" altLang="zh-CN" sz="2400" dirty="0"/>
              <a:t>, such as display, show and distribution, </a:t>
            </a:r>
            <a:r>
              <a:rPr lang="en-US" altLang="zh-CN" sz="2400" u="sng" dirty="0"/>
              <a:t>                          </a:t>
            </a:r>
            <a:r>
              <a:rPr lang="en-US" altLang="zh-CN" sz="2400" dirty="0"/>
              <a:t> and various non-recurrent selling efforts not in the ordinary route.”.  </a:t>
            </a:r>
            <a:endParaRPr lang="en-US" altLang="zh-CN" sz="2400" dirty="0"/>
          </a:p>
        </p:txBody>
      </p:sp>
      <p:sp>
        <p:nvSpPr>
          <p:cNvPr id="43013" name="Text Box 5"/>
          <p:cNvSpPr txBox="1"/>
          <p:nvPr/>
        </p:nvSpPr>
        <p:spPr>
          <a:xfrm>
            <a:off x="3775075" y="1338263"/>
            <a:ext cx="15240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perceive</a:t>
            </a:r>
            <a:endParaRPr lang="en-US" altLang="zh-CN" sz="2400" dirty="0"/>
          </a:p>
        </p:txBody>
      </p:sp>
      <p:sp>
        <p:nvSpPr>
          <p:cNvPr id="43014" name="Text Box 6"/>
          <p:cNvSpPr txBox="1"/>
          <p:nvPr/>
        </p:nvSpPr>
        <p:spPr>
          <a:xfrm>
            <a:off x="2362200" y="1676400"/>
            <a:ext cx="10668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within</a:t>
            </a:r>
            <a:endParaRPr lang="en-US" altLang="zh-CN" sz="2400" dirty="0"/>
          </a:p>
        </p:txBody>
      </p:sp>
      <p:sp>
        <p:nvSpPr>
          <p:cNvPr id="43015" name="Text Box 7"/>
          <p:cNvSpPr txBox="1"/>
          <p:nvPr/>
        </p:nvSpPr>
        <p:spPr>
          <a:xfrm>
            <a:off x="838200" y="1981200"/>
            <a:ext cx="1295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clearly</a:t>
            </a:r>
            <a:endParaRPr lang="en-US" altLang="zh-CN" sz="2400" dirty="0"/>
          </a:p>
        </p:txBody>
      </p:sp>
      <p:sp>
        <p:nvSpPr>
          <p:cNvPr id="43016" name="Text Box 8"/>
          <p:cNvSpPr txBox="1"/>
          <p:nvPr/>
        </p:nvSpPr>
        <p:spPr>
          <a:xfrm>
            <a:off x="3886200" y="2286000"/>
            <a:ext cx="1676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negative</a:t>
            </a:r>
            <a:endParaRPr lang="en-US" altLang="zh-CN" sz="2400" dirty="0"/>
          </a:p>
        </p:txBody>
      </p:sp>
      <p:sp>
        <p:nvSpPr>
          <p:cNvPr id="43017" name="Text Box 9"/>
          <p:cNvSpPr txBox="1"/>
          <p:nvPr/>
        </p:nvSpPr>
        <p:spPr>
          <a:xfrm>
            <a:off x="5715000" y="2590800"/>
            <a:ext cx="16002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definition</a:t>
            </a:r>
            <a:endParaRPr lang="en-US" altLang="zh-CN" sz="2400" dirty="0"/>
          </a:p>
        </p:txBody>
      </p:sp>
      <p:sp>
        <p:nvSpPr>
          <p:cNvPr id="43018" name="Text Box 10"/>
          <p:cNvSpPr txBox="1"/>
          <p:nvPr/>
        </p:nvSpPr>
        <p:spPr>
          <a:xfrm>
            <a:off x="6096000" y="2895600"/>
            <a:ext cx="18288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Committee</a:t>
            </a:r>
            <a:endParaRPr lang="en-US" altLang="zh-CN" sz="2400" dirty="0"/>
          </a:p>
        </p:txBody>
      </p:sp>
      <p:sp>
        <p:nvSpPr>
          <p:cNvPr id="43019" name="Text Box 11"/>
          <p:cNvSpPr txBox="1"/>
          <p:nvPr/>
        </p:nvSpPr>
        <p:spPr>
          <a:xfrm>
            <a:off x="876300" y="3924300"/>
            <a:ext cx="12192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 those</a:t>
            </a:r>
            <a:endParaRPr lang="en-US" altLang="zh-CN" sz="2400" dirty="0"/>
          </a:p>
        </p:txBody>
      </p:sp>
      <p:sp>
        <p:nvSpPr>
          <p:cNvPr id="43020" name="Text Box 12"/>
          <p:cNvSpPr txBox="1"/>
          <p:nvPr/>
        </p:nvSpPr>
        <p:spPr>
          <a:xfrm>
            <a:off x="5905500" y="4222750"/>
            <a:ext cx="914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that</a:t>
            </a:r>
            <a:endParaRPr lang="en-US" altLang="zh-CN" sz="2400" dirty="0"/>
          </a:p>
        </p:txBody>
      </p:sp>
      <p:sp>
        <p:nvSpPr>
          <p:cNvPr id="43021" name="Text Box 13"/>
          <p:cNvSpPr txBox="1"/>
          <p:nvPr/>
        </p:nvSpPr>
        <p:spPr>
          <a:xfrm>
            <a:off x="5334000" y="4495800"/>
            <a:ext cx="2057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effectiveness</a:t>
            </a:r>
            <a:endParaRPr lang="en-US" altLang="zh-CN" sz="2400" dirty="0"/>
          </a:p>
        </p:txBody>
      </p:sp>
      <p:sp>
        <p:nvSpPr>
          <p:cNvPr id="43022" name="Text Box 14"/>
          <p:cNvSpPr txBox="1"/>
          <p:nvPr/>
        </p:nvSpPr>
        <p:spPr>
          <a:xfrm>
            <a:off x="5334000" y="4800600"/>
            <a:ext cx="2438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demonstrations</a:t>
            </a: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3"/>
                                        </p:tgtEl>
                                        <p:attrNameLst>
                                          <p:attrName>style.visibility</p:attrName>
                                        </p:attrNameLst>
                                      </p:cBhvr>
                                      <p:to>
                                        <p:strVal val="visible"/>
                                      </p:to>
                                    </p:set>
                                    <p:anim calcmode="lin" valueType="num">
                                      <p:cBhvr additive="base">
                                        <p:cTn id="7" dur="500" fill="hold"/>
                                        <p:tgtEl>
                                          <p:spTgt spid="43013"/>
                                        </p:tgtEl>
                                        <p:attrNameLst>
                                          <p:attrName>ppt_x</p:attrName>
                                        </p:attrNameLst>
                                      </p:cBhvr>
                                      <p:tavLst>
                                        <p:tav tm="0">
                                          <p:val>
                                            <p:strVal val="#ppt_x"/>
                                          </p:val>
                                        </p:tav>
                                        <p:tav tm="100000">
                                          <p:val>
                                            <p:strVal val="#ppt_x"/>
                                          </p:val>
                                        </p:tav>
                                      </p:tavLst>
                                    </p:anim>
                                    <p:anim calcmode="lin" valueType="num">
                                      <p:cBhvr additive="base">
                                        <p:cTn id="8"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4"/>
                                        </p:tgtEl>
                                        <p:attrNameLst>
                                          <p:attrName>style.visibility</p:attrName>
                                        </p:attrNameLst>
                                      </p:cBhvr>
                                      <p:to>
                                        <p:strVal val="visible"/>
                                      </p:to>
                                    </p:set>
                                    <p:anim calcmode="lin" valueType="num">
                                      <p:cBhvr additive="base">
                                        <p:cTn id="13" dur="500" fill="hold"/>
                                        <p:tgtEl>
                                          <p:spTgt spid="43014"/>
                                        </p:tgtEl>
                                        <p:attrNameLst>
                                          <p:attrName>ppt_x</p:attrName>
                                        </p:attrNameLst>
                                      </p:cBhvr>
                                      <p:tavLst>
                                        <p:tav tm="0">
                                          <p:val>
                                            <p:strVal val="#ppt_x"/>
                                          </p:val>
                                        </p:tav>
                                        <p:tav tm="100000">
                                          <p:val>
                                            <p:strVal val="#ppt_x"/>
                                          </p:val>
                                        </p:tav>
                                      </p:tavLst>
                                    </p:anim>
                                    <p:anim calcmode="lin" valueType="num">
                                      <p:cBhvr additive="base">
                                        <p:cTn id="14"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015"/>
                                        </p:tgtEl>
                                        <p:attrNameLst>
                                          <p:attrName>style.visibility</p:attrName>
                                        </p:attrNameLst>
                                      </p:cBhvr>
                                      <p:to>
                                        <p:strVal val="visible"/>
                                      </p:to>
                                    </p:set>
                                    <p:anim calcmode="lin" valueType="num">
                                      <p:cBhvr additive="base">
                                        <p:cTn id="19" dur="500" fill="hold"/>
                                        <p:tgtEl>
                                          <p:spTgt spid="43015"/>
                                        </p:tgtEl>
                                        <p:attrNameLst>
                                          <p:attrName>ppt_x</p:attrName>
                                        </p:attrNameLst>
                                      </p:cBhvr>
                                      <p:tavLst>
                                        <p:tav tm="0">
                                          <p:val>
                                            <p:strVal val="#ppt_x"/>
                                          </p:val>
                                        </p:tav>
                                        <p:tav tm="100000">
                                          <p:val>
                                            <p:strVal val="#ppt_x"/>
                                          </p:val>
                                        </p:tav>
                                      </p:tavLst>
                                    </p:anim>
                                    <p:anim calcmode="lin" valueType="num">
                                      <p:cBhvr additive="base">
                                        <p:cTn id="20" dur="500" fill="hold"/>
                                        <p:tgtEl>
                                          <p:spTgt spid="430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3016"/>
                                        </p:tgtEl>
                                        <p:attrNameLst>
                                          <p:attrName>style.visibility</p:attrName>
                                        </p:attrNameLst>
                                      </p:cBhvr>
                                      <p:to>
                                        <p:strVal val="visible"/>
                                      </p:to>
                                    </p:set>
                                    <p:anim calcmode="lin" valueType="num">
                                      <p:cBhvr additive="base">
                                        <p:cTn id="25" dur="500" fill="hold"/>
                                        <p:tgtEl>
                                          <p:spTgt spid="43016"/>
                                        </p:tgtEl>
                                        <p:attrNameLst>
                                          <p:attrName>ppt_x</p:attrName>
                                        </p:attrNameLst>
                                      </p:cBhvr>
                                      <p:tavLst>
                                        <p:tav tm="0">
                                          <p:val>
                                            <p:strVal val="#ppt_x"/>
                                          </p:val>
                                        </p:tav>
                                        <p:tav tm="100000">
                                          <p:val>
                                            <p:strVal val="#ppt_x"/>
                                          </p:val>
                                        </p:tav>
                                      </p:tavLst>
                                    </p:anim>
                                    <p:anim calcmode="lin" valueType="num">
                                      <p:cBhvr additive="base">
                                        <p:cTn id="26" dur="500" fill="hold"/>
                                        <p:tgtEl>
                                          <p:spTgt spid="430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3017"/>
                                        </p:tgtEl>
                                        <p:attrNameLst>
                                          <p:attrName>style.visibility</p:attrName>
                                        </p:attrNameLst>
                                      </p:cBhvr>
                                      <p:to>
                                        <p:strVal val="visible"/>
                                      </p:to>
                                    </p:set>
                                    <p:anim calcmode="lin" valueType="num">
                                      <p:cBhvr additive="base">
                                        <p:cTn id="31" dur="500" fill="hold"/>
                                        <p:tgtEl>
                                          <p:spTgt spid="43017"/>
                                        </p:tgtEl>
                                        <p:attrNameLst>
                                          <p:attrName>ppt_x</p:attrName>
                                        </p:attrNameLst>
                                      </p:cBhvr>
                                      <p:tavLst>
                                        <p:tav tm="0">
                                          <p:val>
                                            <p:strVal val="#ppt_x"/>
                                          </p:val>
                                        </p:tav>
                                        <p:tav tm="100000">
                                          <p:val>
                                            <p:strVal val="#ppt_x"/>
                                          </p:val>
                                        </p:tav>
                                      </p:tavLst>
                                    </p:anim>
                                    <p:anim calcmode="lin" valueType="num">
                                      <p:cBhvr additive="base">
                                        <p:cTn id="32" dur="500" fill="hold"/>
                                        <p:tgtEl>
                                          <p:spTgt spid="430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3018"/>
                                        </p:tgtEl>
                                        <p:attrNameLst>
                                          <p:attrName>style.visibility</p:attrName>
                                        </p:attrNameLst>
                                      </p:cBhvr>
                                      <p:to>
                                        <p:strVal val="visible"/>
                                      </p:to>
                                    </p:set>
                                    <p:anim calcmode="lin" valueType="num">
                                      <p:cBhvr additive="base">
                                        <p:cTn id="37" dur="500" fill="hold"/>
                                        <p:tgtEl>
                                          <p:spTgt spid="43018"/>
                                        </p:tgtEl>
                                        <p:attrNameLst>
                                          <p:attrName>ppt_x</p:attrName>
                                        </p:attrNameLst>
                                      </p:cBhvr>
                                      <p:tavLst>
                                        <p:tav tm="0">
                                          <p:val>
                                            <p:strVal val="#ppt_x"/>
                                          </p:val>
                                        </p:tav>
                                        <p:tav tm="100000">
                                          <p:val>
                                            <p:strVal val="#ppt_x"/>
                                          </p:val>
                                        </p:tav>
                                      </p:tavLst>
                                    </p:anim>
                                    <p:anim calcmode="lin" valueType="num">
                                      <p:cBhvr additive="base">
                                        <p:cTn id="38" dur="500" fill="hold"/>
                                        <p:tgtEl>
                                          <p:spTgt spid="430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3019">
                                            <p:txEl>
                                              <p:charRg st="0" end="7"/>
                                            </p:txEl>
                                          </p:spTgt>
                                        </p:tgtEl>
                                        <p:attrNameLst>
                                          <p:attrName>style.visibility</p:attrName>
                                        </p:attrNameLst>
                                      </p:cBhvr>
                                      <p:to>
                                        <p:strVal val="visible"/>
                                      </p:to>
                                    </p:set>
                                    <p:anim calcmode="lin" valueType="num">
                                      <p:cBhvr additive="base">
                                        <p:cTn id="43" dur="500" fill="hold"/>
                                        <p:tgtEl>
                                          <p:spTgt spid="43019">
                                            <p:txEl>
                                              <p:charRg st="0"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3019">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3020"/>
                                        </p:tgtEl>
                                        <p:attrNameLst>
                                          <p:attrName>style.visibility</p:attrName>
                                        </p:attrNameLst>
                                      </p:cBhvr>
                                      <p:to>
                                        <p:strVal val="visible"/>
                                      </p:to>
                                    </p:set>
                                    <p:anim calcmode="lin" valueType="num">
                                      <p:cBhvr additive="base">
                                        <p:cTn id="49" dur="500" fill="hold"/>
                                        <p:tgtEl>
                                          <p:spTgt spid="43020"/>
                                        </p:tgtEl>
                                        <p:attrNameLst>
                                          <p:attrName>ppt_x</p:attrName>
                                        </p:attrNameLst>
                                      </p:cBhvr>
                                      <p:tavLst>
                                        <p:tav tm="0">
                                          <p:val>
                                            <p:strVal val="#ppt_x"/>
                                          </p:val>
                                        </p:tav>
                                        <p:tav tm="100000">
                                          <p:val>
                                            <p:strVal val="#ppt_x"/>
                                          </p:val>
                                        </p:tav>
                                      </p:tavLst>
                                    </p:anim>
                                    <p:anim calcmode="lin" valueType="num">
                                      <p:cBhvr additive="base">
                                        <p:cTn id="50" dur="500" fill="hold"/>
                                        <p:tgtEl>
                                          <p:spTgt spid="430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3021"/>
                                        </p:tgtEl>
                                        <p:attrNameLst>
                                          <p:attrName>style.visibility</p:attrName>
                                        </p:attrNameLst>
                                      </p:cBhvr>
                                      <p:to>
                                        <p:strVal val="visible"/>
                                      </p:to>
                                    </p:set>
                                    <p:anim calcmode="lin" valueType="num">
                                      <p:cBhvr additive="base">
                                        <p:cTn id="55" dur="500" fill="hold"/>
                                        <p:tgtEl>
                                          <p:spTgt spid="43021"/>
                                        </p:tgtEl>
                                        <p:attrNameLst>
                                          <p:attrName>ppt_x</p:attrName>
                                        </p:attrNameLst>
                                      </p:cBhvr>
                                      <p:tavLst>
                                        <p:tav tm="0">
                                          <p:val>
                                            <p:strVal val="#ppt_x"/>
                                          </p:val>
                                        </p:tav>
                                        <p:tav tm="100000">
                                          <p:val>
                                            <p:strVal val="#ppt_x"/>
                                          </p:val>
                                        </p:tav>
                                      </p:tavLst>
                                    </p:anim>
                                    <p:anim calcmode="lin" valueType="num">
                                      <p:cBhvr additive="base">
                                        <p:cTn id="56" dur="500" fill="hold"/>
                                        <p:tgtEl>
                                          <p:spTgt spid="430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3022"/>
                                        </p:tgtEl>
                                        <p:attrNameLst>
                                          <p:attrName>style.visibility</p:attrName>
                                        </p:attrNameLst>
                                      </p:cBhvr>
                                      <p:to>
                                        <p:strVal val="visible"/>
                                      </p:to>
                                    </p:set>
                                    <p:anim calcmode="lin" valueType="num">
                                      <p:cBhvr additive="base">
                                        <p:cTn id="61" dur="500" fill="hold"/>
                                        <p:tgtEl>
                                          <p:spTgt spid="43022"/>
                                        </p:tgtEl>
                                        <p:attrNameLst>
                                          <p:attrName>ppt_x</p:attrName>
                                        </p:attrNameLst>
                                      </p:cBhvr>
                                      <p:tavLst>
                                        <p:tav tm="0">
                                          <p:val>
                                            <p:strVal val="#ppt_x"/>
                                          </p:val>
                                        </p:tav>
                                        <p:tav tm="100000">
                                          <p:val>
                                            <p:strVal val="#ppt_x"/>
                                          </p:val>
                                        </p:tav>
                                      </p:tavLst>
                                    </p:anim>
                                    <p:anim calcmode="lin" valueType="num">
                                      <p:cBhvr additive="base">
                                        <p:cTn id="62" dur="500" fill="hold"/>
                                        <p:tgtEl>
                                          <p:spTgt spid="430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P spid="43014" grpId="0"/>
      <p:bldP spid="43015" grpId="0"/>
      <p:bldP spid="43016" grpId="0"/>
      <p:bldP spid="43017" grpId="0"/>
      <p:bldP spid="43018" grpId="0"/>
      <p:bldP spid="43020" grpId="0"/>
      <p:bldP spid="43021" grpId="0"/>
      <p:bldP spid="430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1747" name="Rectangle 3"/>
          <p:cNvSpPr>
            <a:spLocks noGrp="1"/>
          </p:cNvSpPr>
          <p:nvPr>
            <p:ph idx="1"/>
          </p:nvPr>
        </p:nvSpPr>
        <p:spPr>
          <a:ln/>
        </p:spPr>
        <p:txBody>
          <a:bodyPr vert="horz" wrap="square" lIns="91440" tIns="45720" rIns="91440" bIns="45720" anchor="t" anchorCtr="0"/>
          <a:p>
            <a:pPr algn="just" eaLnBrk="1" hangingPunct="1">
              <a:lnSpc>
                <a:spcPct val="80000"/>
              </a:lnSpc>
              <a:buNone/>
            </a:pPr>
            <a:r>
              <a:rPr lang="en-US" altLang="zh-CN" sz="2400" dirty="0"/>
              <a:t>            </a:t>
            </a:r>
            <a:r>
              <a:rPr lang="en-US" altLang="zh-CN" sz="2400" dirty="0">
                <a:solidFill>
                  <a:srgbClr val="FF0000"/>
                </a:solidFill>
              </a:rPr>
              <a:t>Besides </a:t>
            </a:r>
            <a:r>
              <a:rPr lang="en-US" altLang="zh-CN" sz="2400" u="sng" dirty="0">
                <a:solidFill>
                  <a:srgbClr val="FF0000"/>
                </a:solidFill>
              </a:rPr>
              <a:t>                  </a:t>
            </a:r>
            <a:r>
              <a:rPr lang="en-US" altLang="zh-CN" sz="2400" dirty="0">
                <a:solidFill>
                  <a:srgbClr val="FF0000"/>
                </a:solidFill>
              </a:rPr>
              <a:t>a lack of consideration for the</a:t>
            </a:r>
            <a:endParaRPr lang="en-US" altLang="zh-CN" sz="2400" dirty="0">
              <a:solidFill>
                <a:srgbClr val="FF0000"/>
              </a:solidFill>
            </a:endParaRPr>
          </a:p>
          <a:p>
            <a:pPr algn="just" eaLnBrk="1" hangingPunct="1">
              <a:lnSpc>
                <a:spcPct val="80000"/>
              </a:lnSpc>
              <a:buNone/>
            </a:pPr>
            <a:r>
              <a:rPr lang="en-US" altLang="zh-CN" sz="2400" dirty="0">
                <a:solidFill>
                  <a:srgbClr val="FF0000"/>
                </a:solidFill>
              </a:rPr>
              <a:t>     </a:t>
            </a:r>
            <a:r>
              <a:rPr lang="en-US" altLang="zh-CN" sz="2400" u="sng" dirty="0">
                <a:solidFill>
                  <a:srgbClr val="FF0000"/>
                </a:solidFill>
              </a:rPr>
              <a:t>              </a:t>
            </a:r>
            <a:r>
              <a:rPr lang="en-US" altLang="zh-CN" sz="2400" dirty="0">
                <a:solidFill>
                  <a:srgbClr val="FF0000"/>
                </a:solidFill>
              </a:rPr>
              <a:t>area of non-profit marketing, which </a:t>
            </a:r>
            <a:r>
              <a:rPr lang="en-US" altLang="zh-CN" sz="2400" u="sng" dirty="0">
                <a:solidFill>
                  <a:srgbClr val="FF0000"/>
                </a:solidFill>
              </a:rPr>
              <a:t>        </a:t>
            </a:r>
            <a:r>
              <a:rPr lang="en-US" altLang="zh-CN" sz="2400" dirty="0">
                <a:solidFill>
                  <a:srgbClr val="FF0000"/>
                </a:solidFill>
              </a:rPr>
              <a:t>uses sales promotion, the AMA definition does not really   </a:t>
            </a:r>
            <a:endParaRPr lang="en-US" altLang="zh-CN" sz="2400" dirty="0">
              <a:solidFill>
                <a:srgbClr val="FF0000"/>
              </a:solidFill>
            </a:endParaRPr>
          </a:p>
          <a:p>
            <a:pPr algn="just" eaLnBrk="1" hangingPunct="1">
              <a:lnSpc>
                <a:spcPct val="80000"/>
              </a:lnSpc>
              <a:buNone/>
            </a:pPr>
            <a:r>
              <a:rPr lang="en-US" altLang="zh-CN" sz="2400" dirty="0">
                <a:solidFill>
                  <a:srgbClr val="FF0000"/>
                </a:solidFill>
              </a:rPr>
              <a:t>    </a:t>
            </a:r>
            <a:r>
              <a:rPr lang="en-US" altLang="zh-CN" sz="2400" u="sng" dirty="0">
                <a:solidFill>
                  <a:srgbClr val="FF0000"/>
                </a:solidFill>
              </a:rPr>
              <a:t>            </a:t>
            </a:r>
            <a:r>
              <a:rPr lang="en-US" altLang="zh-CN" sz="2400" dirty="0">
                <a:solidFill>
                  <a:srgbClr val="FF0000"/>
                </a:solidFill>
              </a:rPr>
              <a:t>what sales promotion is. A definition which </a:t>
            </a:r>
            <a:r>
              <a:rPr lang="en-US" altLang="zh-CN" sz="2400" u="sng" dirty="0">
                <a:solidFill>
                  <a:srgbClr val="FF0000"/>
                </a:solidFill>
              </a:rPr>
              <a:t> takes </a:t>
            </a:r>
            <a:r>
              <a:rPr lang="en-US" altLang="zh-CN" sz="2400" dirty="0">
                <a:solidFill>
                  <a:srgbClr val="FF0000"/>
                </a:solidFill>
              </a:rPr>
              <a:t> a positive approach  </a:t>
            </a:r>
            <a:r>
              <a:rPr lang="en-US" altLang="zh-CN" sz="2400" u="sng" dirty="0">
                <a:solidFill>
                  <a:srgbClr val="FF0000"/>
                </a:solidFill>
              </a:rPr>
              <a:t>         </a:t>
            </a:r>
            <a:r>
              <a:rPr lang="en-US" altLang="zh-CN" sz="2400" dirty="0">
                <a:solidFill>
                  <a:srgbClr val="FF0000"/>
                </a:solidFill>
              </a:rPr>
              <a:t>which also clearly states its nature is the </a:t>
            </a:r>
            <a:r>
              <a:rPr lang="en-US" altLang="zh-CN" sz="2400" u="sng" dirty="0">
                <a:solidFill>
                  <a:srgbClr val="FF0000"/>
                </a:solidFill>
              </a:rPr>
              <a:t>          </a:t>
            </a:r>
            <a:r>
              <a:rPr lang="en-US" altLang="zh-CN" sz="2400" dirty="0">
                <a:solidFill>
                  <a:srgbClr val="FF0000"/>
                </a:solidFill>
              </a:rPr>
              <a:t>proposed by Runyon. Sales promotion is, </a:t>
            </a:r>
            <a:r>
              <a:rPr lang="en-US" altLang="zh-CN" sz="2400" u="sng" dirty="0">
                <a:solidFill>
                  <a:srgbClr val="FF0000"/>
                </a:solidFill>
              </a:rPr>
              <a:t>                 </a:t>
            </a:r>
            <a:r>
              <a:rPr lang="en-US" altLang="zh-CN" sz="2400" dirty="0">
                <a:solidFill>
                  <a:srgbClr val="FF0000"/>
                </a:solidFill>
              </a:rPr>
              <a:t>to Runyon, (1) A relatively short-term </a:t>
            </a:r>
            <a:r>
              <a:rPr lang="en-US" altLang="zh-CN" sz="2400" u="sng" dirty="0">
                <a:solidFill>
                  <a:srgbClr val="FF0000"/>
                </a:solidFill>
              </a:rPr>
              <a:t>               </a:t>
            </a:r>
            <a:r>
              <a:rPr lang="en-US" altLang="zh-CN" sz="2400" dirty="0">
                <a:solidFill>
                  <a:srgbClr val="FF0000"/>
                </a:solidFill>
              </a:rPr>
              <a:t>.  (2) Directed towards the sales force, distribution channels, or consumers, or </a:t>
            </a:r>
            <a:r>
              <a:rPr lang="en-US" altLang="zh-CN" sz="2400" u="sng" dirty="0">
                <a:solidFill>
                  <a:srgbClr val="FF0000"/>
                </a:solidFill>
              </a:rPr>
              <a:t> </a:t>
            </a:r>
            <a:endParaRPr lang="en-US" altLang="zh-CN" sz="2400" u="sng" dirty="0">
              <a:solidFill>
                <a:srgbClr val="FF0000"/>
              </a:solidFill>
            </a:endParaRPr>
          </a:p>
          <a:p>
            <a:pPr algn="just" eaLnBrk="1" hangingPunct="1">
              <a:lnSpc>
                <a:spcPct val="80000"/>
              </a:lnSpc>
              <a:buNone/>
            </a:pPr>
            <a:r>
              <a:rPr lang="en-US" altLang="zh-CN" sz="2400" dirty="0">
                <a:solidFill>
                  <a:srgbClr val="FF0000"/>
                </a:solidFill>
              </a:rPr>
              <a:t>    </a:t>
            </a:r>
            <a:r>
              <a:rPr lang="en-US" altLang="zh-CN" sz="2400" u="sng" dirty="0">
                <a:solidFill>
                  <a:srgbClr val="FF0000"/>
                </a:solidFill>
              </a:rPr>
              <a:t>              </a:t>
            </a:r>
            <a:r>
              <a:rPr lang="en-US" altLang="zh-CN" sz="2400" dirty="0">
                <a:solidFill>
                  <a:srgbClr val="FF0000"/>
                </a:solidFill>
              </a:rPr>
              <a:t>some combination of these groups. (3) Use in order to stimulate some specific action.</a:t>
            </a:r>
            <a:endParaRPr lang="en-US" altLang="zh-CN" sz="2400" dirty="0">
              <a:solidFill>
                <a:srgbClr val="FF0000"/>
              </a:solidFill>
            </a:endParaRPr>
          </a:p>
          <a:p>
            <a:pPr eaLnBrk="1" hangingPunct="1">
              <a:lnSpc>
                <a:spcPct val="80000"/>
              </a:lnSpc>
              <a:buNone/>
            </a:pPr>
            <a:endParaRPr lang="en-US" altLang="zh-CN" sz="2400" dirty="0"/>
          </a:p>
          <a:p>
            <a:pPr eaLnBrk="1" hangingPunct="1">
              <a:lnSpc>
                <a:spcPct val="80000"/>
              </a:lnSpc>
            </a:pPr>
            <a:endParaRPr lang="en-US" altLang="zh-CN" sz="2400" dirty="0"/>
          </a:p>
        </p:txBody>
      </p:sp>
      <p:sp>
        <p:nvSpPr>
          <p:cNvPr id="44036" name="Text Box 4"/>
          <p:cNvSpPr txBox="1"/>
          <p:nvPr/>
        </p:nvSpPr>
        <p:spPr>
          <a:xfrm>
            <a:off x="2895600" y="1509713"/>
            <a:ext cx="15240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showing</a:t>
            </a:r>
            <a:endParaRPr lang="en-US" altLang="zh-CN" sz="2400" dirty="0"/>
          </a:p>
        </p:txBody>
      </p:sp>
      <p:sp>
        <p:nvSpPr>
          <p:cNvPr id="44037" name="Text Box 5"/>
          <p:cNvSpPr txBox="1"/>
          <p:nvPr/>
        </p:nvSpPr>
        <p:spPr>
          <a:xfrm>
            <a:off x="1143000" y="1905000"/>
            <a:ext cx="11430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broad</a:t>
            </a:r>
            <a:endParaRPr lang="en-US" altLang="zh-CN" sz="2400" dirty="0"/>
          </a:p>
        </p:txBody>
      </p:sp>
      <p:sp>
        <p:nvSpPr>
          <p:cNvPr id="44038" name="Text Box 6"/>
          <p:cNvSpPr txBox="1"/>
          <p:nvPr/>
        </p:nvSpPr>
        <p:spPr>
          <a:xfrm>
            <a:off x="7010400" y="1905000"/>
            <a:ext cx="7620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also</a:t>
            </a:r>
            <a:endParaRPr lang="en-US" altLang="zh-CN" sz="2400" dirty="0"/>
          </a:p>
        </p:txBody>
      </p:sp>
      <p:sp>
        <p:nvSpPr>
          <p:cNvPr id="44039" name="Text Box 7"/>
          <p:cNvSpPr txBox="1"/>
          <p:nvPr/>
        </p:nvSpPr>
        <p:spPr>
          <a:xfrm>
            <a:off x="990600" y="2514600"/>
            <a:ext cx="1295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clarify</a:t>
            </a:r>
            <a:endParaRPr lang="en-US" altLang="zh-CN" sz="2400" dirty="0"/>
          </a:p>
        </p:txBody>
      </p:sp>
      <p:sp>
        <p:nvSpPr>
          <p:cNvPr id="44040" name="Text Box 8"/>
          <p:cNvSpPr txBox="1"/>
          <p:nvPr/>
        </p:nvSpPr>
        <p:spPr>
          <a:xfrm>
            <a:off x="4953000" y="2819400"/>
            <a:ext cx="7620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and</a:t>
            </a:r>
            <a:endParaRPr lang="en-US" altLang="zh-CN" sz="2400" dirty="0"/>
          </a:p>
        </p:txBody>
      </p:sp>
      <p:sp>
        <p:nvSpPr>
          <p:cNvPr id="44041" name="Text Box 9"/>
          <p:cNvSpPr txBox="1"/>
          <p:nvPr/>
        </p:nvSpPr>
        <p:spPr>
          <a:xfrm>
            <a:off x="4419600" y="3135313"/>
            <a:ext cx="7620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one</a:t>
            </a:r>
            <a:endParaRPr lang="en-US" altLang="zh-CN" sz="2400" dirty="0"/>
          </a:p>
        </p:txBody>
      </p:sp>
      <p:sp>
        <p:nvSpPr>
          <p:cNvPr id="44042" name="Text Box 10"/>
          <p:cNvSpPr txBox="1"/>
          <p:nvPr/>
        </p:nvSpPr>
        <p:spPr>
          <a:xfrm>
            <a:off x="4202113" y="3429000"/>
            <a:ext cx="19050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according</a:t>
            </a:r>
            <a:endParaRPr lang="en-US" altLang="zh-CN" sz="2400" dirty="0"/>
          </a:p>
        </p:txBody>
      </p:sp>
      <p:sp>
        <p:nvSpPr>
          <p:cNvPr id="44043" name="Text Box 11"/>
          <p:cNvSpPr txBox="1"/>
          <p:nvPr/>
        </p:nvSpPr>
        <p:spPr>
          <a:xfrm>
            <a:off x="4076700" y="3733800"/>
            <a:ext cx="14478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activity</a:t>
            </a:r>
            <a:endParaRPr lang="en-US" altLang="zh-CN" sz="2400" dirty="0"/>
          </a:p>
        </p:txBody>
      </p:sp>
      <p:sp>
        <p:nvSpPr>
          <p:cNvPr id="44044" name="Text Box 12"/>
          <p:cNvSpPr txBox="1"/>
          <p:nvPr/>
        </p:nvSpPr>
        <p:spPr>
          <a:xfrm>
            <a:off x="990600" y="4343400"/>
            <a:ext cx="15240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towards</a:t>
            </a: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additive="base">
                                        <p:cTn id="7" dur="500" fill="hold"/>
                                        <p:tgtEl>
                                          <p:spTgt spid="44036"/>
                                        </p:tgtEl>
                                        <p:attrNameLst>
                                          <p:attrName>ppt_x</p:attrName>
                                        </p:attrNameLst>
                                      </p:cBhvr>
                                      <p:tavLst>
                                        <p:tav tm="0">
                                          <p:val>
                                            <p:strVal val="#ppt_x"/>
                                          </p:val>
                                        </p:tav>
                                        <p:tav tm="100000">
                                          <p:val>
                                            <p:strVal val="#ppt_x"/>
                                          </p:val>
                                        </p:tav>
                                      </p:tavLst>
                                    </p:anim>
                                    <p:anim calcmode="lin" valueType="num">
                                      <p:cBhvr additive="base">
                                        <p:cTn id="8"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4037">
                                            <p:txEl>
                                              <p:charRg st="0" end="6"/>
                                            </p:txEl>
                                          </p:spTgt>
                                        </p:tgtEl>
                                        <p:attrNameLst>
                                          <p:attrName>style.visibility</p:attrName>
                                        </p:attrNameLst>
                                      </p:cBhvr>
                                      <p:to>
                                        <p:strVal val="visible"/>
                                      </p:to>
                                    </p:set>
                                    <p:anim calcmode="lin" valueType="num">
                                      <p:cBhvr additive="base">
                                        <p:cTn id="13" dur="500" fill="hold"/>
                                        <p:tgtEl>
                                          <p:spTgt spid="44037">
                                            <p:txEl>
                                              <p:charRg st="0"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037">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4038">
                                            <p:txEl>
                                              <p:charRg st="0" end="5"/>
                                            </p:txEl>
                                          </p:spTgt>
                                        </p:tgtEl>
                                        <p:attrNameLst>
                                          <p:attrName>style.visibility</p:attrName>
                                        </p:attrNameLst>
                                      </p:cBhvr>
                                      <p:to>
                                        <p:strVal val="visible"/>
                                      </p:to>
                                    </p:set>
                                    <p:anim calcmode="lin" valueType="num">
                                      <p:cBhvr additive="base">
                                        <p:cTn id="19" dur="500" fill="hold"/>
                                        <p:tgtEl>
                                          <p:spTgt spid="44038">
                                            <p:txEl>
                                              <p:charRg st="0"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4038">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039"/>
                                        </p:tgtEl>
                                        <p:attrNameLst>
                                          <p:attrName>style.visibility</p:attrName>
                                        </p:attrNameLst>
                                      </p:cBhvr>
                                      <p:to>
                                        <p:strVal val="visible"/>
                                      </p:to>
                                    </p:set>
                                    <p:anim calcmode="lin" valueType="num">
                                      <p:cBhvr additive="base">
                                        <p:cTn id="25" dur="500" fill="hold"/>
                                        <p:tgtEl>
                                          <p:spTgt spid="44039"/>
                                        </p:tgtEl>
                                        <p:attrNameLst>
                                          <p:attrName>ppt_x</p:attrName>
                                        </p:attrNameLst>
                                      </p:cBhvr>
                                      <p:tavLst>
                                        <p:tav tm="0">
                                          <p:val>
                                            <p:strVal val="#ppt_x"/>
                                          </p:val>
                                        </p:tav>
                                        <p:tav tm="100000">
                                          <p:val>
                                            <p:strVal val="#ppt_x"/>
                                          </p:val>
                                        </p:tav>
                                      </p:tavLst>
                                    </p:anim>
                                    <p:anim calcmode="lin" valueType="num">
                                      <p:cBhvr additive="base">
                                        <p:cTn id="26" dur="500" fill="hold"/>
                                        <p:tgtEl>
                                          <p:spTgt spid="4403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4040">
                                            <p:txEl>
                                              <p:charRg st="0" end="4"/>
                                            </p:txEl>
                                          </p:spTgt>
                                        </p:tgtEl>
                                        <p:attrNameLst>
                                          <p:attrName>style.visibility</p:attrName>
                                        </p:attrNameLst>
                                      </p:cBhvr>
                                      <p:to>
                                        <p:strVal val="visible"/>
                                      </p:to>
                                    </p:set>
                                    <p:anim calcmode="lin" valueType="num">
                                      <p:cBhvr additive="base">
                                        <p:cTn id="31" dur="500" fill="hold"/>
                                        <p:tgtEl>
                                          <p:spTgt spid="44040">
                                            <p:txEl>
                                              <p:charRg st="0"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4040">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4041">
                                            <p:txEl>
                                              <p:charRg st="0" end="4"/>
                                            </p:txEl>
                                          </p:spTgt>
                                        </p:tgtEl>
                                        <p:attrNameLst>
                                          <p:attrName>style.visibility</p:attrName>
                                        </p:attrNameLst>
                                      </p:cBhvr>
                                      <p:to>
                                        <p:strVal val="visible"/>
                                      </p:to>
                                    </p:set>
                                    <p:anim calcmode="lin" valueType="num">
                                      <p:cBhvr additive="base">
                                        <p:cTn id="37" dur="500" fill="hold"/>
                                        <p:tgtEl>
                                          <p:spTgt spid="44041">
                                            <p:txEl>
                                              <p:charRg st="0"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4041">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4042"/>
                                        </p:tgtEl>
                                        <p:attrNameLst>
                                          <p:attrName>style.visibility</p:attrName>
                                        </p:attrNameLst>
                                      </p:cBhvr>
                                      <p:to>
                                        <p:strVal val="visible"/>
                                      </p:to>
                                    </p:set>
                                    <p:anim calcmode="lin" valueType="num">
                                      <p:cBhvr additive="base">
                                        <p:cTn id="43" dur="500" fill="hold"/>
                                        <p:tgtEl>
                                          <p:spTgt spid="44042"/>
                                        </p:tgtEl>
                                        <p:attrNameLst>
                                          <p:attrName>ppt_x</p:attrName>
                                        </p:attrNameLst>
                                      </p:cBhvr>
                                      <p:tavLst>
                                        <p:tav tm="0">
                                          <p:val>
                                            <p:strVal val="#ppt_x"/>
                                          </p:val>
                                        </p:tav>
                                        <p:tav tm="100000">
                                          <p:val>
                                            <p:strVal val="#ppt_x"/>
                                          </p:val>
                                        </p:tav>
                                      </p:tavLst>
                                    </p:anim>
                                    <p:anim calcmode="lin" valueType="num">
                                      <p:cBhvr additive="base">
                                        <p:cTn id="44" dur="500" fill="hold"/>
                                        <p:tgtEl>
                                          <p:spTgt spid="4404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4043">
                                            <p:txEl>
                                              <p:charRg st="0" end="9"/>
                                            </p:txEl>
                                          </p:spTgt>
                                        </p:tgtEl>
                                        <p:attrNameLst>
                                          <p:attrName>style.visibility</p:attrName>
                                        </p:attrNameLst>
                                      </p:cBhvr>
                                      <p:to>
                                        <p:strVal val="visible"/>
                                      </p:to>
                                    </p:set>
                                    <p:anim calcmode="lin" valueType="num">
                                      <p:cBhvr additive="base">
                                        <p:cTn id="49" dur="500" fill="hold"/>
                                        <p:tgtEl>
                                          <p:spTgt spid="44043">
                                            <p:txEl>
                                              <p:charRg st="0"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4043">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4044"/>
                                        </p:tgtEl>
                                        <p:attrNameLst>
                                          <p:attrName>style.visibility</p:attrName>
                                        </p:attrNameLst>
                                      </p:cBhvr>
                                      <p:to>
                                        <p:strVal val="visible"/>
                                      </p:to>
                                    </p:set>
                                    <p:anim calcmode="lin" valueType="num">
                                      <p:cBhvr additive="base">
                                        <p:cTn id="55" dur="500" fill="hold"/>
                                        <p:tgtEl>
                                          <p:spTgt spid="44044"/>
                                        </p:tgtEl>
                                        <p:attrNameLst>
                                          <p:attrName>ppt_x</p:attrName>
                                        </p:attrNameLst>
                                      </p:cBhvr>
                                      <p:tavLst>
                                        <p:tav tm="0">
                                          <p:val>
                                            <p:strVal val="#ppt_x"/>
                                          </p:val>
                                        </p:tav>
                                        <p:tav tm="100000">
                                          <p:val>
                                            <p:strVal val="#ppt_x"/>
                                          </p:val>
                                        </p:tav>
                                      </p:tavLst>
                                    </p:anim>
                                    <p:anim calcmode="lin" valueType="num">
                                      <p:cBhvr additive="base">
                                        <p:cTn id="56" dur="500" fill="hold"/>
                                        <p:tgtEl>
                                          <p:spTgt spid="440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P spid="44039" grpId="0"/>
      <p:bldP spid="44042" grpId="0"/>
      <p:bldP spid="4404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5123" name="Rectangle 3"/>
          <p:cNvSpPr>
            <a:spLocks noGrp="1"/>
          </p:cNvSpPr>
          <p:nvPr>
            <p:ph idx="1"/>
          </p:nvPr>
        </p:nvSpPr>
        <p:spPr>
          <a:ln/>
        </p:spPr>
        <p:txBody>
          <a:bodyPr vert="horz" wrap="square" lIns="91440" tIns="45720" rIns="91440" bIns="45720" anchor="t" anchorCtr="0"/>
          <a:p>
            <a:pPr eaLnBrk="1" hangingPunct="1">
              <a:lnSpc>
                <a:spcPct val="80000"/>
              </a:lnSpc>
              <a:buNone/>
            </a:pPr>
            <a:r>
              <a:rPr lang="zh-CN" altLang="en-US" sz="2400" dirty="0"/>
              <a:t>　 </a:t>
            </a:r>
            <a:r>
              <a:rPr lang="en-US" altLang="zh-CN" sz="2400" dirty="0"/>
              <a:t>stage</a:t>
            </a:r>
            <a:r>
              <a:rPr lang="zh-CN" altLang="en-US" sz="2400" dirty="0"/>
              <a:t>），成熟期（</a:t>
            </a:r>
            <a:r>
              <a:rPr lang="en-US" altLang="zh-CN" sz="2400" dirty="0"/>
              <a:t>maturity stage</a:t>
            </a:r>
            <a:r>
              <a:rPr lang="zh-CN" altLang="en-US" sz="2400" dirty="0"/>
              <a:t>），衰退期（</a:t>
            </a:r>
            <a:r>
              <a:rPr lang="en-US" altLang="zh-CN" sz="2400" dirty="0"/>
              <a:t>decline stage</a:t>
            </a:r>
            <a:r>
              <a:rPr lang="zh-CN" altLang="en-US" sz="2400" dirty="0"/>
              <a:t>）和终止期（</a:t>
            </a:r>
            <a:r>
              <a:rPr lang="en-US" altLang="zh-CN" sz="2400" dirty="0"/>
              <a:t>termination stage</a:t>
            </a:r>
            <a:r>
              <a:rPr lang="zh-CN" altLang="en-US" sz="2400" dirty="0"/>
              <a:t>）五个阶段（也可分为开发期，引入期，增长期，成熟期和衰退期）。 </a:t>
            </a:r>
            <a:endParaRPr lang="zh-CN" altLang="en-US" sz="2400" dirty="0"/>
          </a:p>
          <a:p>
            <a:pPr eaLnBrk="1" hangingPunct="1">
              <a:lnSpc>
                <a:spcPct val="80000"/>
              </a:lnSpc>
              <a:buNone/>
            </a:pPr>
            <a:r>
              <a:rPr lang="en-US" altLang="zh-CN" sz="2400" dirty="0"/>
              <a:t>4. channels of distribution — </a:t>
            </a:r>
            <a:r>
              <a:rPr lang="zh-CN" altLang="en-US" sz="2400" dirty="0"/>
              <a:t>分销渠道，亦可译作销售渠道。在贸易中，可以有不同种类的分销渠道，如</a:t>
            </a:r>
            <a:r>
              <a:rPr lang="en-US" altLang="zh-CN" sz="2400" dirty="0"/>
              <a:t>Manufacturer</a:t>
            </a:r>
            <a:r>
              <a:rPr lang="zh-CN" altLang="en-US" sz="2400" dirty="0"/>
              <a:t>（制造商）→</a:t>
            </a:r>
            <a:r>
              <a:rPr lang="en-US" altLang="zh-CN" sz="2400" dirty="0"/>
              <a:t>Consumer</a:t>
            </a:r>
            <a:r>
              <a:rPr lang="zh-CN" altLang="en-US" sz="2400" dirty="0"/>
              <a:t>（消费者）；又如</a:t>
            </a:r>
            <a:r>
              <a:rPr lang="en-US" altLang="zh-CN" sz="2400" dirty="0"/>
              <a:t>Manufacturer</a:t>
            </a:r>
            <a:r>
              <a:rPr lang="zh-CN" altLang="en-US" sz="2400" dirty="0"/>
              <a:t>（制造商）→</a:t>
            </a:r>
            <a:r>
              <a:rPr lang="en-US" altLang="zh-CN" sz="2400" dirty="0"/>
              <a:t>Wholesaler </a:t>
            </a:r>
            <a:r>
              <a:rPr lang="zh-CN" altLang="en-US" sz="2400" dirty="0"/>
              <a:t>（批发商）→</a:t>
            </a:r>
            <a:r>
              <a:rPr lang="en-US" altLang="zh-CN" sz="2400" dirty="0"/>
              <a:t>Retailer</a:t>
            </a:r>
            <a:r>
              <a:rPr lang="zh-CN" altLang="en-US" sz="2400" dirty="0"/>
              <a:t>（零售商）→</a:t>
            </a:r>
            <a:r>
              <a:rPr lang="en-US" altLang="zh-CN" sz="2400" dirty="0"/>
              <a:t>Consumer</a:t>
            </a:r>
            <a:r>
              <a:rPr lang="zh-CN" altLang="en-US" sz="2400" dirty="0"/>
              <a:t>（消费者）。</a:t>
            </a:r>
            <a:endParaRPr lang="zh-CN" altLang="en-US" sz="2400" dirty="0"/>
          </a:p>
          <a:p>
            <a:pPr eaLnBrk="1" hangingPunct="1">
              <a:lnSpc>
                <a:spcPct val="80000"/>
              </a:lnSpc>
              <a:buNone/>
            </a:pPr>
            <a:r>
              <a:rPr lang="en-US" altLang="zh-CN" sz="2400" dirty="0"/>
              <a:t>5. Promotion —</a:t>
            </a:r>
            <a:r>
              <a:rPr lang="zh-CN" altLang="en-US" sz="2400" dirty="0"/>
              <a:t>原意为促进，提升，此处译作促销或推销，同义的短语还有</a:t>
            </a:r>
            <a:r>
              <a:rPr lang="en-US" altLang="zh-CN" sz="2400" dirty="0"/>
              <a:t>to promote the sales</a:t>
            </a:r>
            <a:r>
              <a:rPr lang="zh-CN" altLang="en-US" sz="2400" dirty="0"/>
              <a:t>，</a:t>
            </a:r>
            <a:r>
              <a:rPr lang="en-US" altLang="zh-CN" sz="2400" dirty="0"/>
              <a:t>to push sales</a:t>
            </a:r>
            <a:r>
              <a:rPr lang="zh-CN" altLang="en-US" sz="2400" dirty="0"/>
              <a:t>等。</a:t>
            </a:r>
            <a:endParaRPr lang="zh-CN" altLang="en-US" sz="2400" dirty="0"/>
          </a:p>
          <a:p>
            <a:pPr eaLnBrk="1" hangingPunct="1">
              <a:lnSpc>
                <a:spcPct val="80000"/>
              </a:lnSpc>
              <a:buNone/>
            </a:pPr>
            <a:r>
              <a:rPr lang="en-US" altLang="zh-CN" sz="2400" dirty="0"/>
              <a:t>6. to differ from … — </a:t>
            </a:r>
            <a:r>
              <a:rPr lang="zh-CN" altLang="en-US" sz="2400" dirty="0"/>
              <a:t>不同于</a:t>
            </a:r>
            <a:r>
              <a:rPr lang="en-US" altLang="zh-CN" sz="2400" dirty="0"/>
              <a:t>……</a:t>
            </a:r>
            <a:endParaRPr lang="en-US" altLang="zh-CN" sz="2400" dirty="0"/>
          </a:p>
          <a:p>
            <a:pPr eaLnBrk="1" hangingPunct="1">
              <a:lnSpc>
                <a:spcPct val="80000"/>
              </a:lnSpc>
              <a:buNone/>
            </a:pPr>
            <a:r>
              <a:rPr lang="zh-CN" altLang="en-US" sz="2400" dirty="0"/>
              <a:t>　在某种意义上来说，技术诀窍不同于技术。</a:t>
            </a:r>
            <a:endParaRPr lang="zh-CN" altLang="en-US" sz="2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2771" name="Rectangle 3"/>
          <p:cNvSpPr>
            <a:spLocks noGrp="1"/>
          </p:cNvSpPr>
          <p:nvPr>
            <p:ph idx="1"/>
          </p:nvPr>
        </p:nvSpPr>
        <p:spPr>
          <a:ln/>
        </p:spPr>
        <p:txBody>
          <a:bodyPr vert="horz" wrap="square" lIns="91440" tIns="45720" rIns="91440" bIns="45720" anchor="t" anchorCtr="0"/>
          <a:p>
            <a:pPr marL="0" indent="0" algn="just" eaLnBrk="1" hangingPunct="1">
              <a:lnSpc>
                <a:spcPct val="90000"/>
              </a:lnSpc>
              <a:buNone/>
            </a:pPr>
            <a:r>
              <a:rPr lang="en-US" altLang="zh-CN" sz="2400" dirty="0">
                <a:solidFill>
                  <a:srgbClr val="FF0000"/>
                </a:solidFill>
              </a:rPr>
              <a:t>        This conceptualization also clearly deals with sales promotions as </a:t>
            </a:r>
            <a:r>
              <a:rPr lang="en-US" altLang="zh-CN" sz="2400" u="sng" dirty="0">
                <a:solidFill>
                  <a:srgbClr val="FF0000"/>
                </a:solidFill>
              </a:rPr>
              <a:t> encompassing</a:t>
            </a:r>
            <a:r>
              <a:rPr lang="en-US" altLang="zh-CN" dirty="0">
                <a:solidFill>
                  <a:srgbClr val="FF0000"/>
                </a:solidFill>
              </a:rPr>
              <a:t> </a:t>
            </a:r>
            <a:r>
              <a:rPr lang="en-US" altLang="zh-CN" sz="2400" dirty="0">
                <a:solidFill>
                  <a:srgbClr val="FF0000"/>
                </a:solidFill>
              </a:rPr>
              <a:t>a wide variety of promotional tools of a strategic type, with short-term incentive objectives. These objectives are also </a:t>
            </a:r>
            <a:r>
              <a:rPr lang="en-US" altLang="zh-CN" sz="2400" u="sng" dirty="0">
                <a:solidFill>
                  <a:srgbClr val="FF0000"/>
                </a:solidFill>
              </a:rPr>
              <a:t> specific</a:t>
            </a:r>
            <a:r>
              <a:rPr lang="en-US" altLang="zh-CN" sz="2400" dirty="0">
                <a:solidFill>
                  <a:srgbClr val="FF0000"/>
                </a:solidFill>
              </a:rPr>
              <a:t>  in nature.</a:t>
            </a:r>
            <a:endParaRPr lang="en-US" altLang="zh-CN" sz="2400" dirty="0">
              <a:solidFill>
                <a:srgbClr val="FF0000"/>
              </a:solidFill>
            </a:endParaRPr>
          </a:p>
          <a:p>
            <a:pPr marL="0" indent="0" algn="just" eaLnBrk="1" hangingPunct="1">
              <a:lnSpc>
                <a:spcPct val="90000"/>
              </a:lnSpc>
              <a:buNone/>
            </a:pPr>
            <a:r>
              <a:rPr lang="en-US" altLang="zh-CN" sz="2400" dirty="0">
                <a:solidFill>
                  <a:srgbClr val="FF0000"/>
                </a:solidFill>
              </a:rPr>
              <a:t>        Sales promotion is quite diverse and complex. It lends itself particularly well to </a:t>
            </a:r>
            <a:r>
              <a:rPr lang="en-US" altLang="zh-CN" sz="2400" u="sng" dirty="0">
                <a:solidFill>
                  <a:srgbClr val="FF0000"/>
                </a:solidFill>
              </a:rPr>
              <a:t> breaking</a:t>
            </a:r>
            <a:r>
              <a:rPr lang="en-US" altLang="zh-CN" sz="2400" dirty="0">
                <a:solidFill>
                  <a:srgbClr val="FF0000"/>
                </a:solidFill>
              </a:rPr>
              <a:t> through buyer inertia, especially where consumers are</a:t>
            </a:r>
            <a:r>
              <a:rPr lang="en-US" altLang="zh-CN" sz="2400" u="sng" dirty="0">
                <a:solidFill>
                  <a:srgbClr val="FF0000"/>
                </a:solidFill>
              </a:rPr>
              <a:t> economy </a:t>
            </a:r>
            <a:r>
              <a:rPr lang="en-US" altLang="zh-CN" sz="2400" dirty="0">
                <a:solidFill>
                  <a:srgbClr val="FF0000"/>
                </a:solidFill>
              </a:rPr>
              <a:t>minded. It also provides supplements to the other components of promotion (such as advertising, publicity, and personal selling) and can be seen as providing the </a:t>
            </a:r>
            <a:r>
              <a:rPr lang="en-US" altLang="zh-CN" sz="2400" u="sng" dirty="0">
                <a:solidFill>
                  <a:srgbClr val="FF0000"/>
                </a:solidFill>
              </a:rPr>
              <a:t>connecting </a:t>
            </a:r>
            <a:r>
              <a:rPr lang="en-US" altLang="zh-CN" sz="2400" dirty="0">
                <a:solidFill>
                  <a:srgbClr val="FF0000"/>
                </a:solidFill>
              </a:rPr>
              <a:t>factor with the other components of the marketing mix.</a:t>
            </a:r>
            <a:endParaRPr lang="en-US" altLang="zh-CN" sz="2400" dirty="0">
              <a:solidFill>
                <a:srgbClr val="FF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solidFill>
                <a:schemeClr val="accent1"/>
              </a:solidFill>
              <a:effectLst>
                <a:outerShdw blurRad="38100" dist="25400" dir="5400000" algn="ctr" rotWithShape="0">
                  <a:srgbClr val="6E747A">
                    <a:alpha val="43000"/>
                  </a:srgbClr>
                </a:outerShdw>
              </a:effectLst>
            </a:endParaRPr>
          </a:p>
        </p:txBody>
      </p:sp>
      <p:sp>
        <p:nvSpPr>
          <p:cNvPr id="4" name="矩形 3"/>
          <p:cNvSpPr/>
          <p:nvPr/>
        </p:nvSpPr>
        <p:spPr>
          <a:xfrm>
            <a:off x="2876550" y="2829560"/>
            <a:ext cx="3390900" cy="1198880"/>
          </a:xfrm>
          <a:prstGeom prst="rect">
            <a:avLst/>
          </a:prstGeom>
          <a:noFill/>
          <a:ln>
            <a:noFill/>
          </a:ln>
        </p:spPr>
        <p:txBody>
          <a:bodyPr wrap="none" rtlCol="0" anchor="t">
            <a:spAutoFit/>
          </a:bodyPr>
          <a:lstStyle/>
          <a:p>
            <a:pPr algn="ctr"/>
            <a:r>
              <a:rPr lang="en-US" altLang="zh-CN" sz="7200" b="1">
                <a:ln w="15875"/>
                <a:gradFill>
                  <a:gsLst>
                    <a:gs pos="0">
                      <a:schemeClr val="accent1">
                        <a:hueMod val="80000"/>
                      </a:schemeClr>
                    </a:gs>
                    <a:gs pos="100000">
                      <a:schemeClr val="accent1">
                        <a:alpha val="100000"/>
                      </a:schemeClr>
                    </a:gs>
                  </a:gsLst>
                  <a:lin ang="2700000" scaled="0"/>
                </a:gradFill>
                <a:effectLst/>
              </a:rPr>
              <a:t>Thanks</a:t>
            </a:r>
            <a:endParaRPr lang="en-US" altLang="zh-CN" sz="7200" b="1">
              <a:ln w="15875"/>
              <a:gradFill>
                <a:gsLst>
                  <a:gs pos="0">
                    <a:schemeClr val="accent1">
                      <a:hueMod val="80000"/>
                    </a:schemeClr>
                  </a:gs>
                  <a:gs pos="100000">
                    <a:schemeClr val="accent1">
                      <a:alpha val="100000"/>
                    </a:schemeClr>
                  </a:gs>
                </a:gsLst>
                <a:lin ang="2700000" scaled="0"/>
              </a:gradFill>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6147" name="Rectangle 3"/>
          <p:cNvSpPr>
            <a:spLocks noGrp="1"/>
          </p:cNvSpPr>
          <p:nvPr>
            <p:ph idx="1"/>
          </p:nvPr>
        </p:nvSpPr>
        <p:spPr>
          <a:ln/>
        </p:spPr>
        <p:txBody>
          <a:bodyPr vert="horz" wrap="square" lIns="91440" tIns="45720" rIns="91440" bIns="45720" anchor="t" anchorCtr="0"/>
          <a:p>
            <a:pPr eaLnBrk="1" hangingPunct="1">
              <a:lnSpc>
                <a:spcPct val="90000"/>
              </a:lnSpc>
              <a:buNone/>
            </a:pPr>
            <a:r>
              <a:rPr lang="en-US" altLang="zh-CN" sz="2400" dirty="0"/>
              <a:t>7. to put emphasis on …— </a:t>
            </a:r>
            <a:r>
              <a:rPr lang="zh-CN" altLang="en-US" sz="2400" dirty="0"/>
              <a:t>强调（重视）</a:t>
            </a:r>
            <a:r>
              <a:rPr lang="en-US" altLang="zh-CN" sz="2400" dirty="0"/>
              <a:t>……</a:t>
            </a:r>
            <a:endParaRPr lang="en-US" altLang="zh-CN" sz="2400" dirty="0"/>
          </a:p>
          <a:p>
            <a:pPr eaLnBrk="1" hangingPunct="1">
              <a:lnSpc>
                <a:spcPct val="90000"/>
              </a:lnSpc>
              <a:buNone/>
            </a:pPr>
            <a:r>
              <a:rPr lang="en-US" altLang="zh-CN" sz="2400" dirty="0"/>
              <a:t>    </a:t>
            </a:r>
            <a:r>
              <a:rPr lang="zh-CN" altLang="en-US" sz="2400" dirty="0"/>
              <a:t>政府十分重视机电产品的出口。</a:t>
            </a:r>
            <a:endParaRPr lang="zh-CN" altLang="en-US" sz="2400" dirty="0"/>
          </a:p>
          <a:p>
            <a:pPr eaLnBrk="1" hangingPunct="1">
              <a:lnSpc>
                <a:spcPct val="90000"/>
              </a:lnSpc>
              <a:buNone/>
            </a:pPr>
            <a:r>
              <a:rPr lang="en-US" altLang="zh-CN" sz="2400" dirty="0"/>
              <a:t>8. to be likely to …— </a:t>
            </a:r>
            <a:r>
              <a:rPr lang="zh-CN" altLang="en-US" sz="2400" dirty="0"/>
              <a:t>很可能会</a:t>
            </a:r>
            <a:r>
              <a:rPr lang="en-US" altLang="zh-CN" sz="2400" dirty="0"/>
              <a:t>……</a:t>
            </a:r>
            <a:endParaRPr lang="en-US" altLang="zh-CN" sz="2400" dirty="0"/>
          </a:p>
          <a:p>
            <a:pPr eaLnBrk="1" hangingPunct="1">
              <a:lnSpc>
                <a:spcPct val="90000"/>
              </a:lnSpc>
              <a:buNone/>
            </a:pPr>
            <a:r>
              <a:rPr lang="en-US" altLang="zh-CN" sz="2400" dirty="0"/>
              <a:t>    </a:t>
            </a:r>
            <a:r>
              <a:rPr lang="zh-CN" altLang="en-US" sz="2400" dirty="0"/>
              <a:t>这次的通货膨胀很可能在几个月之后会结束，因为政府正在采取有力的措施来对付。</a:t>
            </a:r>
            <a:endParaRPr lang="zh-CN" altLang="en-US" sz="2400" dirty="0"/>
          </a:p>
          <a:p>
            <a:pPr eaLnBrk="1" hangingPunct="1">
              <a:lnSpc>
                <a:spcPct val="90000"/>
              </a:lnSpc>
              <a:buNone/>
            </a:pPr>
            <a:r>
              <a:rPr lang="en-US" altLang="zh-CN" sz="2400" dirty="0"/>
              <a:t>9. to be unfamiliar with …— </a:t>
            </a:r>
            <a:r>
              <a:rPr lang="zh-CN" altLang="en-US" sz="2400" dirty="0"/>
              <a:t>不熟悉</a:t>
            </a:r>
            <a:r>
              <a:rPr lang="en-US" altLang="zh-CN" sz="2400" dirty="0"/>
              <a:t>……</a:t>
            </a:r>
            <a:endParaRPr lang="en-US" altLang="zh-CN" sz="2400" dirty="0"/>
          </a:p>
          <a:p>
            <a:pPr eaLnBrk="1" hangingPunct="1">
              <a:lnSpc>
                <a:spcPct val="90000"/>
              </a:lnSpc>
              <a:buNone/>
            </a:pPr>
            <a:r>
              <a:rPr lang="en-US" altLang="zh-CN" sz="2400" dirty="0"/>
              <a:t>    </a:t>
            </a:r>
            <a:r>
              <a:rPr lang="zh-CN" altLang="en-US" sz="2400" dirty="0"/>
              <a:t>如果你不熟悉进出口程序，那就很难做一个合格的外销员。</a:t>
            </a:r>
            <a:endParaRPr lang="zh-CN" altLang="en-US" sz="2400" dirty="0"/>
          </a:p>
          <a:p>
            <a:pPr eaLnBrk="1" hangingPunct="1">
              <a:lnSpc>
                <a:spcPct val="90000"/>
              </a:lnSpc>
              <a:buNone/>
            </a:pPr>
            <a:r>
              <a:rPr lang="en-US" altLang="zh-CN" sz="2400" dirty="0"/>
              <a:t>10. to have impact on …—  </a:t>
            </a:r>
            <a:r>
              <a:rPr lang="zh-CN" altLang="en-US" sz="2400" dirty="0"/>
              <a:t>对</a:t>
            </a:r>
            <a:r>
              <a:rPr lang="en-US" altLang="zh-CN" sz="2400" dirty="0"/>
              <a:t>……</a:t>
            </a:r>
            <a:r>
              <a:rPr lang="zh-CN" altLang="en-US" sz="2400" dirty="0"/>
              <a:t>有影响</a:t>
            </a:r>
            <a:endParaRPr lang="zh-CN" altLang="en-US" sz="2400" dirty="0"/>
          </a:p>
          <a:p>
            <a:pPr eaLnBrk="1" hangingPunct="1">
              <a:lnSpc>
                <a:spcPct val="90000"/>
              </a:lnSpc>
              <a:buNone/>
            </a:pPr>
            <a:r>
              <a:rPr lang="zh-CN" altLang="en-US" sz="2400" dirty="0"/>
              <a:t>    拙劣的管理对一个企业所获得的经济效益有明显的影响。</a:t>
            </a:r>
            <a:endParaRPr lang="zh-CN" alt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7171" name="Rectangle 3"/>
          <p:cNvSpPr>
            <a:spLocks noGrp="1"/>
          </p:cNvSpPr>
          <p:nvPr>
            <p:ph idx="1"/>
          </p:nvPr>
        </p:nvSpPr>
        <p:spPr>
          <a:ln/>
        </p:spPr>
        <p:txBody>
          <a:bodyPr vert="horz" wrap="square" lIns="91440" tIns="45720" rIns="91440" bIns="45720" anchor="t" anchorCtr="0"/>
          <a:p>
            <a:pPr eaLnBrk="1" hangingPunct="1">
              <a:buNone/>
            </a:pPr>
            <a:r>
              <a:rPr lang="en-US" altLang="zh-CN" sz="2400" dirty="0"/>
              <a:t>11. to be critical to … — </a:t>
            </a:r>
            <a:r>
              <a:rPr lang="zh-CN" altLang="en-US" sz="2400" dirty="0"/>
              <a:t>对</a:t>
            </a:r>
            <a:r>
              <a:rPr lang="en-US" altLang="zh-CN" sz="2400" dirty="0"/>
              <a:t>……</a:t>
            </a:r>
            <a:r>
              <a:rPr lang="zh-CN" altLang="en-US" sz="2400" dirty="0"/>
              <a:t>十分关键</a:t>
            </a:r>
            <a:endParaRPr lang="zh-CN" altLang="en-US" sz="2400" dirty="0"/>
          </a:p>
          <a:p>
            <a:pPr eaLnBrk="1" hangingPunct="1">
              <a:buNone/>
            </a:pPr>
            <a:r>
              <a:rPr lang="zh-CN" altLang="en-US" sz="2400" dirty="0"/>
              <a:t>　政府的帮助对那些刚刚开始经营出口业务的小企业来说是相当关键的。</a:t>
            </a:r>
            <a:endParaRPr lang="zh-CN" altLang="en-US" sz="2400" dirty="0"/>
          </a:p>
          <a:p>
            <a:pPr eaLnBrk="1" hangingPunct="1">
              <a:buNone/>
            </a:pPr>
            <a:r>
              <a:rPr lang="en-US" altLang="zh-CN" sz="2400" dirty="0"/>
              <a:t>12. to be compared to … — </a:t>
            </a:r>
            <a:r>
              <a:rPr lang="zh-CN" altLang="en-US" sz="2400" dirty="0"/>
              <a:t>与</a:t>
            </a:r>
            <a:r>
              <a:rPr lang="en-US" altLang="zh-CN" sz="2400" dirty="0"/>
              <a:t>……</a:t>
            </a:r>
            <a:r>
              <a:rPr lang="zh-CN" altLang="en-US" sz="2400" dirty="0"/>
              <a:t>对比</a:t>
            </a:r>
            <a:endParaRPr lang="zh-CN" altLang="en-US" sz="2400" dirty="0"/>
          </a:p>
          <a:p>
            <a:pPr eaLnBrk="1" hangingPunct="1">
              <a:buNone/>
            </a:pPr>
            <a:r>
              <a:rPr lang="zh-CN" altLang="en-US" sz="2400" dirty="0"/>
              <a:t>　这个公司与上面描述的那个公司在竞争生存能力方面不可比拟。</a:t>
            </a:r>
            <a:endParaRPr lang="zh-CN" altLang="en-US" sz="2400" dirty="0"/>
          </a:p>
          <a:p>
            <a:pPr eaLnBrk="1" hangingPunct="1">
              <a:buNone/>
            </a:pPr>
            <a:r>
              <a:rPr lang="en-US" altLang="zh-CN" sz="2400" dirty="0"/>
              <a:t>13. to be clear that … — </a:t>
            </a:r>
            <a:r>
              <a:rPr lang="zh-CN" altLang="en-US" sz="2400" dirty="0"/>
              <a:t>对</a:t>
            </a:r>
            <a:r>
              <a:rPr lang="en-US" altLang="zh-CN" sz="2400" dirty="0"/>
              <a:t>……</a:t>
            </a:r>
            <a:r>
              <a:rPr lang="zh-CN" altLang="en-US" sz="2400" dirty="0"/>
              <a:t>清楚</a:t>
            </a:r>
            <a:endParaRPr lang="zh-CN" altLang="en-US" sz="2400" dirty="0"/>
          </a:p>
          <a:p>
            <a:pPr eaLnBrk="1" hangingPunct="1">
              <a:buNone/>
            </a:pPr>
            <a:r>
              <a:rPr lang="zh-CN" altLang="en-US" sz="2400" dirty="0"/>
              <a:t>　我们应该清楚，在像旅游这样的服务行业里，优质管理与投资同等重要。 </a:t>
            </a:r>
            <a:endParaRPr lang="zh-CN" alt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type="title"/>
          </p:nvPr>
        </p:nvSpPr>
        <p:spPr>
          <a:ln/>
        </p:spPr>
        <p:txBody>
          <a:bodyPr vert="horz" wrap="square" lIns="91440" tIns="45720" rIns="91440" bIns="45720" anchor="ctr" anchorCtr="0"/>
          <a:p>
            <a:pPr eaLnBrk="1" hangingPunct="1"/>
            <a:r>
              <a:rPr lang="en-US" altLang="zh-CN" sz="2500" b="1" dirty="0"/>
              <a:t>Ⅱ.Language Points</a:t>
            </a:r>
            <a:r>
              <a:rPr lang="en-US" altLang="zh-CN" sz="2500" dirty="0"/>
              <a:t> (</a:t>
            </a:r>
            <a:r>
              <a:rPr lang="zh-CN" altLang="en-US" sz="2500" dirty="0"/>
              <a:t>语言要点</a:t>
            </a:r>
            <a:r>
              <a:rPr lang="en-US" altLang="zh-CN" sz="2500" dirty="0"/>
              <a:t>)</a:t>
            </a:r>
            <a:br>
              <a:rPr lang="en-US" altLang="zh-CN" sz="2100" dirty="0"/>
            </a:br>
            <a:r>
              <a:rPr lang="en-US" altLang="zh-CN" sz="2100" dirty="0"/>
              <a:t>     (Teachers should note that here we only give you some of the language points, you may add some by yourself.)</a:t>
            </a:r>
            <a:endParaRPr lang="en-US" altLang="zh-CN" sz="2100" dirty="0"/>
          </a:p>
        </p:txBody>
      </p:sp>
      <p:sp>
        <p:nvSpPr>
          <p:cNvPr id="8195" name="Rectangle 3"/>
          <p:cNvSpPr>
            <a:spLocks noGrp="1"/>
          </p:cNvSpPr>
          <p:nvPr>
            <p:ph idx="1"/>
          </p:nvPr>
        </p:nvSpPr>
        <p:spPr>
          <a:xfrm>
            <a:off x="457200" y="1600200"/>
            <a:ext cx="8077200" cy="4419600"/>
          </a:xfrm>
          <a:ln/>
        </p:spPr>
        <p:txBody>
          <a:bodyPr vert="horz" wrap="square" lIns="91440" tIns="45720" rIns="91440" bIns="45720" anchor="t" anchorCtr="0"/>
          <a:p>
            <a:pPr marL="609600" indent="-609600" algn="just" eaLnBrk="1" hangingPunct="1">
              <a:lnSpc>
                <a:spcPct val="90000"/>
              </a:lnSpc>
              <a:buNone/>
            </a:pPr>
            <a:r>
              <a:rPr lang="en-US" altLang="zh-CN" sz="2400" dirty="0"/>
              <a:t>1. In carrying out the marketing functions, the firm needs </a:t>
            </a:r>
            <a:endParaRPr lang="en-US" altLang="zh-CN" sz="2400" dirty="0"/>
          </a:p>
          <a:p>
            <a:pPr marL="609600" indent="-609600" algn="just" eaLnBrk="1" hangingPunct="1">
              <a:lnSpc>
                <a:spcPct val="90000"/>
              </a:lnSpc>
              <a:buNone/>
            </a:pPr>
            <a:r>
              <a:rPr lang="en-US" altLang="zh-CN" sz="2400" dirty="0"/>
              <a:t>    to have a marketing program or strategy.  This is known </a:t>
            </a:r>
            <a:endParaRPr lang="en-US" altLang="zh-CN" sz="2400" dirty="0"/>
          </a:p>
          <a:p>
            <a:pPr marL="609600" indent="-609600" algn="just" eaLnBrk="1" hangingPunct="1">
              <a:lnSpc>
                <a:spcPct val="90000"/>
              </a:lnSpc>
              <a:buNone/>
            </a:pPr>
            <a:r>
              <a:rPr lang="en-US" altLang="zh-CN" sz="2400" dirty="0"/>
              <a:t>    as the marketing mix. </a:t>
            </a:r>
            <a:endParaRPr lang="en-US" altLang="zh-CN" sz="2400" dirty="0"/>
          </a:p>
          <a:p>
            <a:pPr marL="609600" indent="-609600" eaLnBrk="1" hangingPunct="1">
              <a:lnSpc>
                <a:spcPct val="90000"/>
              </a:lnSpc>
              <a:buNone/>
            </a:pPr>
            <a:r>
              <a:rPr lang="en-US" altLang="zh-CN" sz="2400" dirty="0"/>
              <a:t>    </a:t>
            </a:r>
            <a:r>
              <a:rPr lang="zh-CN" altLang="en-US" sz="2400" dirty="0"/>
              <a:t>在发挥营销功能时，企业需要制定营销方案或策略，这</a:t>
            </a:r>
            <a:endParaRPr lang="en-US" altLang="zh-CN" sz="2400" dirty="0"/>
          </a:p>
          <a:p>
            <a:pPr marL="609600" indent="-609600" eaLnBrk="1" hangingPunct="1">
              <a:lnSpc>
                <a:spcPct val="90000"/>
              </a:lnSpc>
              <a:buNone/>
            </a:pPr>
            <a:r>
              <a:rPr lang="en-US" altLang="zh-CN" sz="2400" dirty="0"/>
              <a:t>    </a:t>
            </a:r>
            <a:r>
              <a:rPr lang="zh-CN" altLang="en-US" sz="2400" dirty="0"/>
              <a:t>叫做营销组合。 </a:t>
            </a:r>
            <a:endParaRPr lang="zh-CN" altLang="en-US" sz="2400" dirty="0"/>
          </a:p>
          <a:p>
            <a:pPr marL="609600" indent="-609600" eaLnBrk="1" hangingPunct="1">
              <a:lnSpc>
                <a:spcPct val="90000"/>
              </a:lnSpc>
              <a:buNone/>
            </a:pPr>
            <a:r>
              <a:rPr lang="en-US" altLang="zh-CN" sz="2400" dirty="0"/>
              <a:t>1) carry out </a:t>
            </a:r>
            <a:r>
              <a:rPr lang="zh-CN" altLang="en-US" sz="2400" dirty="0"/>
              <a:t>发挥</a:t>
            </a:r>
            <a:endParaRPr lang="zh-CN" altLang="en-US" sz="2400" dirty="0"/>
          </a:p>
          <a:p>
            <a:pPr marL="609600" indent="-609600" eaLnBrk="1" hangingPunct="1">
              <a:lnSpc>
                <a:spcPct val="90000"/>
              </a:lnSpc>
              <a:buNone/>
            </a:pPr>
            <a:r>
              <a:rPr lang="zh-CN" altLang="en-US" sz="2400" dirty="0"/>
              <a:t>　</a:t>
            </a:r>
            <a:r>
              <a:rPr lang="en-US" altLang="zh-CN" sz="2400" dirty="0"/>
              <a:t>in carrying out the marketing functions </a:t>
            </a:r>
            <a:endParaRPr lang="en-US" altLang="zh-CN" sz="2400" dirty="0"/>
          </a:p>
          <a:p>
            <a:pPr marL="609600" indent="-609600" eaLnBrk="1" hangingPunct="1">
              <a:lnSpc>
                <a:spcPct val="90000"/>
              </a:lnSpc>
              <a:buNone/>
            </a:pPr>
            <a:r>
              <a:rPr lang="en-US" altLang="zh-CN" sz="2400" dirty="0"/>
              <a:t>   </a:t>
            </a:r>
            <a:r>
              <a:rPr lang="zh-CN" altLang="en-US" sz="2400" dirty="0"/>
              <a:t>在发挥营销功能时</a:t>
            </a:r>
            <a:endParaRPr lang="zh-CN" altLang="en-US" sz="2400" dirty="0"/>
          </a:p>
          <a:p>
            <a:pPr marL="609600" indent="-609600" eaLnBrk="1" hangingPunct="1">
              <a:lnSpc>
                <a:spcPct val="90000"/>
              </a:lnSpc>
              <a:buNone/>
            </a:pPr>
            <a:r>
              <a:rPr lang="en-US" altLang="zh-CN" sz="2400" dirty="0"/>
              <a:t>2</a:t>
            </a:r>
            <a:r>
              <a:rPr lang="zh-CN" altLang="en-US" sz="2400" dirty="0"/>
              <a:t>）</a:t>
            </a:r>
            <a:r>
              <a:rPr lang="en-US" altLang="zh-CN" sz="2400" dirty="0"/>
              <a:t>the firm </a:t>
            </a:r>
            <a:r>
              <a:rPr lang="zh-CN" altLang="en-US" sz="2400" dirty="0"/>
              <a:t>商行，企业</a:t>
            </a:r>
            <a:endParaRPr lang="zh-CN" altLang="en-US" sz="2400" dirty="0"/>
          </a:p>
          <a:p>
            <a:pPr marL="609600" indent="-609600" eaLnBrk="1" hangingPunct="1">
              <a:lnSpc>
                <a:spcPct val="90000"/>
              </a:lnSpc>
              <a:buNone/>
            </a:pPr>
            <a:r>
              <a:rPr lang="en-US" altLang="zh-CN" sz="2400" dirty="0"/>
              <a:t>3) marketing program or strategy  </a:t>
            </a:r>
            <a:endParaRPr lang="en-US" altLang="zh-CN" sz="2400" dirty="0"/>
          </a:p>
          <a:p>
            <a:pPr marL="609600" indent="-609600" eaLnBrk="1" hangingPunct="1">
              <a:lnSpc>
                <a:spcPct val="90000"/>
              </a:lnSpc>
              <a:buNone/>
            </a:pPr>
            <a:r>
              <a:rPr lang="zh-CN" altLang="en-US" sz="2400" dirty="0"/>
              <a:t>　营销方案和策略</a:t>
            </a:r>
            <a:r>
              <a:rPr lang="zh-CN" altLang="en-US" sz="2000" dirty="0"/>
              <a:t> </a:t>
            </a:r>
            <a:endParaRPr lang="zh-CN" altLang="en-US"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9219" name="Rectangle 3"/>
          <p:cNvSpPr>
            <a:spLocks noGrp="1"/>
          </p:cNvSpPr>
          <p:nvPr>
            <p:ph idx="1"/>
          </p:nvPr>
        </p:nvSpPr>
        <p:spPr>
          <a:ln/>
        </p:spPr>
        <p:txBody>
          <a:bodyPr vert="horz" wrap="square" lIns="91440" tIns="45720" rIns="91440" bIns="45720" anchor="t" anchorCtr="0"/>
          <a:p>
            <a:pPr eaLnBrk="1" hangingPunct="1">
              <a:buNone/>
            </a:pPr>
            <a:r>
              <a:rPr lang="en-US" altLang="zh-CN" sz="2400" dirty="0"/>
              <a:t>4) marketing mix  </a:t>
            </a:r>
            <a:endParaRPr lang="en-US" altLang="zh-CN" sz="2400" dirty="0"/>
          </a:p>
          <a:p>
            <a:pPr eaLnBrk="1" hangingPunct="1">
              <a:buNone/>
            </a:pPr>
            <a:r>
              <a:rPr lang="en-US" altLang="zh-CN" sz="2400" dirty="0"/>
              <a:t>    </a:t>
            </a:r>
            <a:r>
              <a:rPr lang="zh-CN" altLang="en-US" sz="2400" dirty="0"/>
              <a:t>营销组合</a:t>
            </a:r>
            <a:endParaRPr lang="zh-CN" altLang="en-US" sz="2400" dirty="0"/>
          </a:p>
          <a:p>
            <a:pPr algn="just" eaLnBrk="1" hangingPunct="1">
              <a:buNone/>
            </a:pPr>
            <a:r>
              <a:rPr lang="en-US" altLang="zh-CN" sz="2400" dirty="0"/>
              <a:t>2. Product planning involves identifying the buyer’s needs, working up a preliminary design of the merchandise, checking to see that the product deign meets the expectations of buyers, settling on the product’s final specifications, selecting the brand name for the product, determining the type of packaging to be used, and deciding what services to offer with the product. </a:t>
            </a:r>
            <a:endParaRPr lang="en-US" altLang="zh-CN" sz="2400" dirty="0"/>
          </a:p>
          <a:p>
            <a:pPr eaLnBrk="1" hangingPunct="1">
              <a:buNone/>
            </a:pPr>
            <a:endParaRPr lang="en-US" altLang="zh-CN"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0243" name="Rectangle 3"/>
          <p:cNvSpPr>
            <a:spLocks noGrp="1"/>
          </p:cNvSpPr>
          <p:nvPr>
            <p:ph idx="1"/>
          </p:nvPr>
        </p:nvSpPr>
        <p:spPr>
          <a:xfrm>
            <a:off x="609600" y="1371600"/>
            <a:ext cx="7924800" cy="4648200"/>
          </a:xfrm>
          <a:ln/>
        </p:spPr>
        <p:txBody>
          <a:bodyPr vert="horz" wrap="square" lIns="91440" tIns="45720" rIns="91440" bIns="45720" anchor="t" anchorCtr="0"/>
          <a:p>
            <a:pPr marL="609600" indent="-609600" eaLnBrk="1" hangingPunct="1">
              <a:buNone/>
            </a:pPr>
            <a:r>
              <a:rPr lang="en-US" altLang="zh-CN" sz="2400" dirty="0"/>
              <a:t>   </a:t>
            </a:r>
            <a:r>
              <a:rPr lang="zh-CN" altLang="en-US" sz="2400" dirty="0"/>
              <a:t>　产品策划涉及确定买方的需要，作出商品的初步设计，核对以保证该产品的设计满足买方的期望，决定该产品的最终规格，选定该产品的品牌名称，决定要采用的包装材料种类，以及决定随同该产品要提供的服务。</a:t>
            </a:r>
            <a:endParaRPr lang="zh-CN" altLang="en-US" sz="2400" dirty="0"/>
          </a:p>
          <a:p>
            <a:pPr marL="609600" indent="-609600" eaLnBrk="1" hangingPunct="1">
              <a:buNone/>
            </a:pPr>
            <a:r>
              <a:rPr lang="en-US" altLang="zh-CN" sz="2400" dirty="0"/>
              <a:t>1) </a:t>
            </a:r>
            <a:r>
              <a:rPr lang="zh-CN" altLang="en-US" sz="2400" dirty="0"/>
              <a:t>本句虽然较长，但它的结构并不复杂，是一个主从复合句。其主的主谓结构是：</a:t>
            </a:r>
            <a:r>
              <a:rPr lang="en-US" altLang="zh-CN" sz="2400" dirty="0"/>
              <a:t>Product planning involves </a:t>
            </a:r>
            <a:r>
              <a:rPr lang="zh-CN" altLang="en-US" sz="2400" dirty="0"/>
              <a:t>（产品策划涉及</a:t>
            </a:r>
            <a:r>
              <a:rPr lang="en-US" altLang="zh-CN" sz="2400" dirty="0"/>
              <a:t>……) </a:t>
            </a:r>
            <a:endParaRPr lang="en-US" altLang="zh-CN" sz="2400" dirty="0"/>
          </a:p>
          <a:p>
            <a:pPr marL="609600" indent="-609600" eaLnBrk="1" hangingPunct="1">
              <a:buNone/>
            </a:pPr>
            <a:r>
              <a:rPr lang="en-US" altLang="zh-CN" sz="2400" dirty="0"/>
              <a:t>2) </a:t>
            </a:r>
            <a:r>
              <a:rPr lang="zh-CN" altLang="en-US" sz="2400" dirty="0"/>
              <a:t>六个动句词短语 </a:t>
            </a:r>
            <a:r>
              <a:rPr lang="en-US" altLang="zh-CN" sz="2400" dirty="0"/>
              <a:t>identifying the buyer’s needs, working up a preliminary design of the merchandise, checking to see that the product design meets expectation if buyers, setting on the product’s final</a:t>
            </a:r>
            <a:endParaRPr lang="en-US" altLang="zh-CN"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1267" name="Rectangle 3"/>
          <p:cNvSpPr>
            <a:spLocks noGrp="1"/>
          </p:cNvSpPr>
          <p:nvPr>
            <p:ph idx="1"/>
          </p:nvPr>
        </p:nvSpPr>
        <p:spPr>
          <a:ln/>
        </p:spPr>
        <p:txBody>
          <a:bodyPr vert="horz" wrap="square" lIns="91440" tIns="45720" rIns="91440" bIns="45720" anchor="t" anchorCtr="0"/>
          <a:p>
            <a:pPr eaLnBrk="1" hangingPunct="1">
              <a:lnSpc>
                <a:spcPct val="90000"/>
              </a:lnSpc>
              <a:buNone/>
            </a:pPr>
            <a:r>
              <a:rPr lang="zh-CN" altLang="en-US" sz="2400" dirty="0"/>
              <a:t>　</a:t>
            </a:r>
            <a:r>
              <a:rPr lang="en-US" altLang="zh-CN" sz="2400" dirty="0"/>
              <a:t>specification selecting the brand name for the product, determing the type of packing to be used, and deciding what services to other with the product </a:t>
            </a:r>
            <a:r>
              <a:rPr lang="zh-CN" altLang="en-US" sz="2400" dirty="0"/>
              <a:t>作宾语。由</a:t>
            </a:r>
            <a:r>
              <a:rPr lang="en-US" altLang="zh-CN" sz="2400" dirty="0"/>
              <a:t>that </a:t>
            </a:r>
            <a:r>
              <a:rPr lang="zh-CN" altLang="en-US" sz="2400" dirty="0"/>
              <a:t>引导的是动名句</a:t>
            </a:r>
            <a:r>
              <a:rPr lang="en-US" altLang="zh-CN" sz="2400" dirty="0"/>
              <a:t>checking </a:t>
            </a:r>
            <a:r>
              <a:rPr lang="zh-CN" altLang="en-US" sz="2400" dirty="0"/>
              <a:t>的目的状语</a:t>
            </a:r>
            <a:r>
              <a:rPr lang="en-US" altLang="zh-CN" sz="2400" dirty="0"/>
              <a:t>to see </a:t>
            </a:r>
            <a:r>
              <a:rPr lang="zh-CN" altLang="en-US" sz="2400" dirty="0"/>
              <a:t>的宾语从句。</a:t>
            </a:r>
            <a:endParaRPr lang="zh-CN" altLang="en-US" sz="2400" dirty="0"/>
          </a:p>
          <a:p>
            <a:pPr algn="just" eaLnBrk="1" hangingPunct="1">
              <a:lnSpc>
                <a:spcPct val="90000"/>
              </a:lnSpc>
              <a:buNone/>
            </a:pPr>
            <a:r>
              <a:rPr lang="en-US" altLang="zh-CN" sz="2400" dirty="0"/>
              <a:t>3. In settling on a fair price, firms will evaluate their own costs, current pricing laws, what the competition is  doing, and the types of discounts and terms of sales that are customary in the industry. </a:t>
            </a:r>
            <a:endParaRPr lang="en-US" altLang="zh-CN" sz="2400" dirty="0"/>
          </a:p>
          <a:p>
            <a:pPr eaLnBrk="1" hangingPunct="1">
              <a:lnSpc>
                <a:spcPct val="90000"/>
              </a:lnSpc>
              <a:buNone/>
            </a:pPr>
            <a:r>
              <a:rPr lang="en-US" altLang="zh-CN" sz="2400" dirty="0"/>
              <a:t>    </a:t>
            </a:r>
            <a:r>
              <a:rPr lang="zh-CN" altLang="en-US" sz="2400" dirty="0"/>
              <a:t>确定一个公平的价格，企业必须估价他们自己的成本，现行的定价法律，竞争状况，以及折扣的种类和行业中惯常的销售条件。</a:t>
            </a:r>
            <a:r>
              <a:rPr lang="zh-CN" altLang="en-US" sz="2800" dirty="0"/>
              <a:t> </a:t>
            </a:r>
            <a:endParaRPr lang="zh-CN" altLang="en-US" sz="2800" dirty="0"/>
          </a:p>
        </p:txBody>
      </p:sp>
    </p:spTree>
  </p:cSld>
  <p:clrMapOvr>
    <a:masterClrMapping/>
  </p:clrMapOvr>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0</TotalTime>
  <Words>13011</Words>
  <Application>WPS 演示</Application>
  <PresentationFormat>全屏显示(4:3)</PresentationFormat>
  <Paragraphs>235</Paragraphs>
  <Slides>31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31</vt:i4>
      </vt:variant>
    </vt:vector>
  </HeadingPairs>
  <TitlesOfParts>
    <vt:vector size="41" baseType="lpstr">
      <vt:lpstr>Arial</vt:lpstr>
      <vt:lpstr>宋体</vt:lpstr>
      <vt:lpstr>Wingdings</vt:lpstr>
      <vt:lpstr>等线</vt:lpstr>
      <vt:lpstr>Times New Roman</vt:lpstr>
      <vt:lpstr>Arial Black</vt:lpstr>
      <vt:lpstr>微软雅黑</vt:lpstr>
      <vt:lpstr>Arial Unicode MS</vt:lpstr>
      <vt:lpstr>Calibri</vt:lpstr>
      <vt:lpstr>Radial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wangc007</dc:creator>
  <cp:lastModifiedBy>阿廖</cp:lastModifiedBy>
  <cp:revision>70</cp:revision>
  <dcterms:created xsi:type="dcterms:W3CDTF">2025-03-12T08:36:22Z</dcterms:created>
  <dcterms:modified xsi:type="dcterms:W3CDTF">2025-03-12T08:36:35Z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7849B707E1B347859CE1F1F846492AFD_13</vt:lpwstr>
  </property>
  <property fmtid="{D5CDD505-2E9C-101B-9397-08002B2CF9AE}" pid="4" name="KSOProductBuildVer">
    <vt:lpwstr>2052-12.1.0.20305</vt:lpwstr>
  </property>
</Properties>
</file>